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41" roundtripDataSignature="AMtx7mj5w+OVKyVROlt7hSVfz7oL5aTi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6"/>
  </p:normalViewPr>
  <p:slideViewPr>
    <p:cSldViewPr snapToGrid="0" snapToObjects="1">
      <p:cViewPr varScale="1">
        <p:scale>
          <a:sx n="105" d="100"/>
          <a:sy n="105" d="100"/>
        </p:scale>
        <p:origin x="840" y="17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287674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5" name="Google Shape;17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3" name="Google Shape;19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4" name="Google Shape;20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1" name="Google Shape;22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9" name="Google Shape;22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0" name="Google Shape;24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7" name="Google Shape;2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6" name="Google Shape;25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3" name="Google Shape;2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0" name="Google Shape;2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7" name="Google Shape;27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4" name="Google Shape;28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0" name="Google Shape;36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0" name="Google Shape;37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0" name="Google Shape;38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7" name="Google Shape;38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1" name="Google Shape;11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" name="Google Shape;12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4" name="Google Shape;13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" name="Google Shape;15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qU4ryEc9Ys&amp;list=PL39zPj3fhLIPnEZUm95GoVfokYlImjFE8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V2TJ7AvjFE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lVqDcOSlYEI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u5CRDB31wE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pi49odbvuI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ks.org/jml/support-mainmenu-item/naks-email-request-mai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94816" y="1398538"/>
            <a:ext cx="9473184" cy="42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endParaRPr dirty="0"/>
          </a:p>
          <a:p>
            <a:pPr marL="1828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        NAKS</a:t>
            </a:r>
            <a:br>
              <a:rPr lang="ko-KR" dirty="0"/>
            </a:br>
            <a:br>
              <a:rPr lang="ko-KR" dirty="0"/>
            </a:br>
            <a:r>
              <a:rPr lang="ko-KR" dirty="0"/>
              <a:t>온라인 수업 가이드 북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0349" y="331625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/>
          <p:nvPr/>
        </p:nvSpPr>
        <p:spPr>
          <a:xfrm>
            <a:off x="262271" y="5319125"/>
            <a:ext cx="1138038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286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ko-KR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제작: NAKS-ACTFL 2기 </a:t>
            </a:r>
            <a:r>
              <a:rPr lang="ko-KR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교사인증제</a:t>
            </a:r>
            <a:r>
              <a:rPr lang="ko-KR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위원회   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6"/>
          <p:cNvSpPr txBox="1">
            <a:spLocks noGrp="1"/>
          </p:cNvSpPr>
          <p:nvPr>
            <p:ph type="title"/>
          </p:nvPr>
        </p:nvSpPr>
        <p:spPr>
          <a:xfrm>
            <a:off x="838200" y="2488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2. 1) Zoom 사용법 6-1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3600" b="1">
              <a:solidFill>
                <a:srgbClr val="00B050"/>
              </a:solidFill>
            </a:endParaRPr>
          </a:p>
        </p:txBody>
      </p:sp>
      <p:sp>
        <p:nvSpPr>
          <p:cNvPr id="178" name="Google Shape;178;p16"/>
          <p:cNvSpPr txBox="1">
            <a:spLocks noGrp="1"/>
          </p:cNvSpPr>
          <p:nvPr>
            <p:ph type="body" idx="1"/>
          </p:nvPr>
        </p:nvSpPr>
        <p:spPr>
          <a:xfrm>
            <a:off x="831878" y="126700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 b="1"/>
              <a:t>Set up</a:t>
            </a:r>
            <a:endParaRPr b="1"/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ko-KR"/>
              <a:t>하단에 있는 break out rooms 클릭</a:t>
            </a: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ko-KR"/>
              <a:t>몇 개의 방을 만들지, 학생들을 어떻게 나눌 것인지 결정</a:t>
            </a:r>
            <a:endParaRPr/>
          </a:p>
          <a:p>
            <a:pPr marL="91440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1440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1440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1440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ko-KR"/>
              <a:t>학생들을 짝을 지어나눔: 학생들의 이름을 클릭하여 Assign </a:t>
            </a:r>
            <a:endParaRPr/>
          </a:p>
          <a:p>
            <a:pPr marL="91440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79" name="Google Shape;179;p16"/>
          <p:cNvPicPr preferRelativeResize="0"/>
          <p:nvPr/>
        </p:nvPicPr>
        <p:blipFill rotWithShape="1">
          <a:blip r:embed="rId3">
            <a:alphaModFix/>
          </a:blip>
          <a:srcRect l="46325" t="19966" r="20331" b="73379"/>
          <a:stretch/>
        </p:blipFill>
        <p:spPr>
          <a:xfrm>
            <a:off x="6296939" y="1604014"/>
            <a:ext cx="4065170" cy="456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6"/>
          <p:cNvPicPr preferRelativeResize="0"/>
          <p:nvPr/>
        </p:nvPicPr>
        <p:blipFill rotWithShape="1">
          <a:blip r:embed="rId3">
            <a:alphaModFix/>
          </a:blip>
          <a:srcRect l="26833" t="57482" r="36000" b="9818"/>
          <a:stretch/>
        </p:blipFill>
        <p:spPr>
          <a:xfrm>
            <a:off x="3411248" y="2449997"/>
            <a:ext cx="2678430" cy="1325563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1" name="Google Shape;181;p16"/>
          <p:cNvPicPr preferRelativeResize="0"/>
          <p:nvPr/>
        </p:nvPicPr>
        <p:blipFill rotWithShape="1">
          <a:blip r:embed="rId4">
            <a:alphaModFix/>
          </a:blip>
          <a:srcRect l="42426" t="23556" r="31915" b="62943"/>
          <a:stretch/>
        </p:blipFill>
        <p:spPr>
          <a:xfrm>
            <a:off x="330704" y="4580534"/>
            <a:ext cx="2683181" cy="794189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2" name="Google Shape;182;p16"/>
          <p:cNvPicPr preferRelativeResize="0"/>
          <p:nvPr/>
        </p:nvPicPr>
        <p:blipFill rotWithShape="1">
          <a:blip r:embed="rId5">
            <a:alphaModFix/>
          </a:blip>
          <a:srcRect l="32584" t="26620" r="22834" b="35850"/>
          <a:stretch/>
        </p:blipFill>
        <p:spPr>
          <a:xfrm>
            <a:off x="3625043" y="4534869"/>
            <a:ext cx="2799611" cy="1325564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3" name="Google Shape;183;p16"/>
          <p:cNvPicPr preferRelativeResize="0"/>
          <p:nvPr/>
        </p:nvPicPr>
        <p:blipFill rotWithShape="1">
          <a:blip r:embed="rId6">
            <a:alphaModFix/>
          </a:blip>
          <a:srcRect l="36667" t="67506" r="26750" b="15999"/>
          <a:stretch/>
        </p:blipFill>
        <p:spPr>
          <a:xfrm>
            <a:off x="7322523" y="4580534"/>
            <a:ext cx="3526542" cy="894386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4" name="Google Shape;184;p16"/>
          <p:cNvSpPr/>
          <p:nvPr/>
        </p:nvSpPr>
        <p:spPr>
          <a:xfrm>
            <a:off x="4800850" y="2862852"/>
            <a:ext cx="894521" cy="240773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6"/>
          <p:cNvSpPr/>
          <p:nvPr/>
        </p:nvSpPr>
        <p:spPr>
          <a:xfrm>
            <a:off x="3964196" y="2793528"/>
            <a:ext cx="275287" cy="337930"/>
          </a:xfrm>
          <a:prstGeom prst="noSmoking">
            <a:avLst>
              <a:gd name="adj" fmla="val 18750"/>
            </a:avLst>
          </a:prstGeom>
          <a:solidFill>
            <a:srgbClr val="FF00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6"/>
          <p:cNvSpPr/>
          <p:nvPr/>
        </p:nvSpPr>
        <p:spPr>
          <a:xfrm>
            <a:off x="6424654" y="2440472"/>
            <a:ext cx="4587847" cy="1191975"/>
          </a:xfrm>
          <a:prstGeom prst="wedgeEllipseCallout">
            <a:avLst>
              <a:gd name="adj1" fmla="val -66508"/>
              <a:gd name="adj2" fmla="val -2364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ko-K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Manually를 클릭하면 학생들의 수준에 맞게 교사가 학생들을 나눌 수 있어 더 유용합니다.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6"/>
          <p:cNvSpPr/>
          <p:nvPr/>
        </p:nvSpPr>
        <p:spPr>
          <a:xfrm>
            <a:off x="3149688" y="4851817"/>
            <a:ext cx="361594" cy="261453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6"/>
          <p:cNvSpPr/>
          <p:nvPr/>
        </p:nvSpPr>
        <p:spPr>
          <a:xfrm>
            <a:off x="6789388" y="4999504"/>
            <a:ext cx="361594" cy="261453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6"/>
          <p:cNvSpPr/>
          <p:nvPr/>
        </p:nvSpPr>
        <p:spPr>
          <a:xfrm>
            <a:off x="9563912" y="5156434"/>
            <a:ext cx="1456694" cy="37522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"/>
          <p:cNvSpPr txBox="1">
            <a:spLocks noGrp="1"/>
          </p:cNvSpPr>
          <p:nvPr>
            <p:ph type="body" idx="1"/>
          </p:nvPr>
        </p:nvSpPr>
        <p:spPr>
          <a:xfrm>
            <a:off x="838200" y="1180553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914400" lvl="1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4"/>
            </a:pPr>
            <a:r>
              <a:rPr lang="ko-KR"/>
              <a:t>학생들에게  join 메세지가 전송됨. 클릭하면 방으로 들어갈 수 있음</a:t>
            </a:r>
            <a:endParaRPr/>
          </a:p>
          <a:p>
            <a:pPr marL="91440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1440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1440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1440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 startAt="4"/>
            </a:pPr>
            <a:r>
              <a:rPr lang="ko-KR"/>
              <a:t>교사는 방마다 join, leave를 반복하면서 학생들의 수업 진행을 지도하고 질문을 받아줌 </a:t>
            </a:r>
            <a:endParaRPr/>
          </a:p>
        </p:txBody>
      </p:sp>
      <p:pic>
        <p:nvPicPr>
          <p:cNvPr id="196" name="Google Shape;196;p17"/>
          <p:cNvPicPr preferRelativeResize="0"/>
          <p:nvPr/>
        </p:nvPicPr>
        <p:blipFill rotWithShape="1">
          <a:blip r:embed="rId3">
            <a:alphaModFix/>
          </a:blip>
          <a:srcRect l="40375" t="44636" r="30473" b="36614"/>
          <a:stretch/>
        </p:blipFill>
        <p:spPr>
          <a:xfrm>
            <a:off x="2497107" y="1698874"/>
            <a:ext cx="3554093" cy="1285875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7" name="Google Shape;197;p17"/>
          <p:cNvPicPr preferRelativeResize="0"/>
          <p:nvPr/>
        </p:nvPicPr>
        <p:blipFill rotWithShape="1">
          <a:blip r:embed="rId4">
            <a:alphaModFix/>
          </a:blip>
          <a:srcRect l="32500" t="32279" r="23203" b="19811"/>
          <a:stretch/>
        </p:blipFill>
        <p:spPr>
          <a:xfrm>
            <a:off x="2769320" y="3932257"/>
            <a:ext cx="2934970" cy="1785569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8" name="Google Shape;198;p17"/>
          <p:cNvSpPr/>
          <p:nvPr/>
        </p:nvSpPr>
        <p:spPr>
          <a:xfrm>
            <a:off x="6400800" y="1717545"/>
            <a:ext cx="3694500" cy="1095300"/>
          </a:xfrm>
          <a:prstGeom prst="wedgeEllipseCallout">
            <a:avLst>
              <a:gd name="adj1" fmla="val -57837"/>
              <a:gd name="adj2" fmla="val 1739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ko-K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학생들을 assign하면 학생들의 입장에서 보여지는 화면이에요.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7"/>
          <p:cNvSpPr/>
          <p:nvPr/>
        </p:nvSpPr>
        <p:spPr>
          <a:xfrm>
            <a:off x="6629514" y="3839190"/>
            <a:ext cx="4114800" cy="1785600"/>
          </a:xfrm>
          <a:prstGeom prst="wedgeEllipseCallout">
            <a:avLst>
              <a:gd name="adj1" fmla="val -68716"/>
              <a:gd name="adj2" fmla="val -20132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ko-K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“Join”을 클릭하면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ko-K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그 방에 들어갈 수 있고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ko-K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Breakout room에서는 “Leave room”을 클릭하면 main session으로 돌아가요.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7"/>
          <p:cNvSpPr txBox="1">
            <a:spLocks noGrp="1"/>
          </p:cNvSpPr>
          <p:nvPr>
            <p:ph type="title"/>
          </p:nvPr>
        </p:nvSpPr>
        <p:spPr>
          <a:xfrm>
            <a:off x="838199" y="2591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2. 1) Zoom 사용법 6-2</a:t>
            </a:r>
            <a:endParaRPr sz="3600" b="1">
              <a:solidFill>
                <a:srgbClr val="00B050"/>
              </a:solidFill>
            </a:endParaRPr>
          </a:p>
        </p:txBody>
      </p:sp>
      <p:sp>
        <p:nvSpPr>
          <p:cNvPr id="9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8"/>
          <p:cNvSpPr txBox="1">
            <a:spLocks noGrp="1"/>
          </p:cNvSpPr>
          <p:nvPr>
            <p:ph type="body" idx="1"/>
          </p:nvPr>
        </p:nvSpPr>
        <p:spPr>
          <a:xfrm>
            <a:off x="838200" y="1488389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b="1"/>
              <a:t>&lt;그 외의 알면 좋은 기능&gt;</a:t>
            </a:r>
            <a:endParaRPr b="1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Main session에서 공유한 screen은 breakroom에서는 보이지 않아요!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ko-KR"/>
              <a:t>말하기 활동지는 교재를 이용하거나 Google Classroom에서 자료 업로드가 미리 되어 있어야 해요~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Breakout room에 있는 학생들도 질문을 할 수 있습니다.</a:t>
            </a:r>
            <a:endParaRPr/>
          </a:p>
        </p:txBody>
      </p:sp>
      <p:pic>
        <p:nvPicPr>
          <p:cNvPr id="207" name="Google Shape;207;p18"/>
          <p:cNvPicPr preferRelativeResize="0"/>
          <p:nvPr/>
        </p:nvPicPr>
        <p:blipFill rotWithShape="1">
          <a:blip r:embed="rId3">
            <a:alphaModFix/>
          </a:blip>
          <a:srcRect l="36250" t="64517" r="24250" b="15555"/>
          <a:stretch/>
        </p:blipFill>
        <p:spPr>
          <a:xfrm>
            <a:off x="2823965" y="4385077"/>
            <a:ext cx="3009900" cy="854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8"/>
          <p:cNvSpPr/>
          <p:nvPr/>
        </p:nvSpPr>
        <p:spPr>
          <a:xfrm>
            <a:off x="4710184" y="4812114"/>
            <a:ext cx="619125" cy="619125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8"/>
          <p:cNvSpPr/>
          <p:nvPr/>
        </p:nvSpPr>
        <p:spPr>
          <a:xfrm>
            <a:off x="6469832" y="4155639"/>
            <a:ext cx="4248000" cy="1275600"/>
          </a:xfrm>
          <a:prstGeom prst="wedgeEllipseCallout">
            <a:avLst>
              <a:gd name="adj1" fmla="val -76270"/>
              <a:gd name="adj2" fmla="val 22081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ko-K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학생들에게 “Ask for Help”를 클릭하면 질문할 수 있다고 알려주세요.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8"/>
          <p:cNvSpPr txBox="1">
            <a:spLocks noGrp="1"/>
          </p:cNvSpPr>
          <p:nvPr>
            <p:ph type="title"/>
          </p:nvPr>
        </p:nvSpPr>
        <p:spPr>
          <a:xfrm>
            <a:off x="838200" y="540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2. 1) Zoom 사용법 7  </a:t>
            </a:r>
            <a:endParaRPr sz="3600" b="1">
              <a:solidFill>
                <a:srgbClr val="00B050"/>
              </a:solidFill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2.1) Zoom 사용법 8 </a:t>
            </a:r>
            <a:endParaRPr sz="3600" b="1">
              <a:solidFill>
                <a:srgbClr val="00B050"/>
              </a:solidFill>
            </a:endParaRPr>
          </a:p>
        </p:txBody>
      </p:sp>
      <p:sp>
        <p:nvSpPr>
          <p:cNvPr id="217" name="Google Shape;217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001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 sz="3600"/>
              <a:t>가능한 활동</a:t>
            </a:r>
            <a:endParaRPr sz="3600"/>
          </a:p>
          <a:p>
            <a:pPr marL="1143000" lvl="2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ko-KR" sz="2800"/>
              <a:t>책의 대화를 역할분담하여 읽어보고 책에 나온 말하기를 연습할 수 있음</a:t>
            </a:r>
            <a:endParaRPr sz="2800"/>
          </a:p>
          <a:p>
            <a:pPr marL="1143000" lvl="2" indent="-101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800"/>
          </a:p>
          <a:p>
            <a:pPr marL="1143000" lvl="2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ko-KR" sz="2800"/>
              <a:t>교재의 대화와 주어진 단어를 바탕으로 역할극을 만들고 그것을 main session에 발표하기</a:t>
            </a:r>
            <a:endParaRPr sz="2800"/>
          </a:p>
          <a:p>
            <a:pPr marL="1143000" lvl="2" indent="-101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800"/>
          </a:p>
          <a:p>
            <a:pPr marL="1143000" lvl="2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ko-KR" sz="2800"/>
              <a:t>주제별로 토론 후 토론에서 나온 의견들을 정리하고 (쓰기 활동) 정리한 것을 바탕으로 main session에 팀별로 발표해 보기</a:t>
            </a:r>
            <a:endParaRPr sz="280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2. 1) Zoom 사용법 9</a:t>
            </a:r>
            <a:endParaRPr sz="3600" b="1">
              <a:solidFill>
                <a:srgbClr val="00B050"/>
              </a:solidFill>
            </a:endParaRPr>
          </a:p>
        </p:txBody>
      </p:sp>
      <p:sp>
        <p:nvSpPr>
          <p:cNvPr id="224" name="Google Shape;224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 sz="3200"/>
              <a:t>가능한 활동</a:t>
            </a:r>
            <a:endParaRPr sz="32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ko-KR" sz="2800"/>
              <a:t>말하기 수업과 함께 구글에 문서를 공유하면 쓰기가 가능함</a:t>
            </a:r>
            <a:endParaRPr sz="2800"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8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ko-KR" sz="2800"/>
              <a:t>한글 타자 능력이 없거나 한글 타자가 느린 학생들은 온라인 쓰기활동에 어려움을 겪을 수 있음</a:t>
            </a:r>
            <a:endParaRPr sz="280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ko-KR" sz="2400"/>
              <a:t>대안: 종이에 연필로 직접 쓰고 사진을 찍어 공유하는 방식 </a:t>
            </a:r>
            <a:endParaRPr sz="2400"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8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ko-KR" sz="2800"/>
              <a:t>기초와 입문의 경우, 혹은 학생들의 연령이 어린 경우 부모의 도움이 필요함</a:t>
            </a:r>
            <a:endParaRPr sz="2800"/>
          </a:p>
        </p:txBody>
      </p:sp>
      <p:sp>
        <p:nvSpPr>
          <p:cNvPr id="225" name="Google Shape;225;p20"/>
          <p:cNvSpPr/>
          <p:nvPr/>
        </p:nvSpPr>
        <p:spPr>
          <a:xfrm>
            <a:off x="644821" y="2925757"/>
            <a:ext cx="1504950" cy="581025"/>
          </a:xfrm>
          <a:prstGeom prst="irregularSeal2">
            <a:avLst/>
          </a:prstGeom>
          <a:solidFill>
            <a:srgbClr val="FFFF00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ko-KR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주의!</a:t>
            </a: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"/>
          <p:cNvSpPr txBox="1">
            <a:spLocks noGrp="1"/>
          </p:cNvSpPr>
          <p:nvPr>
            <p:ph type="title"/>
          </p:nvPr>
        </p:nvSpPr>
        <p:spPr>
          <a:xfrm>
            <a:off x="838200" y="6630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2. 1) Zoom 사용법 10 </a:t>
            </a:r>
            <a:endParaRPr sz="3600" b="1">
              <a:solidFill>
                <a:srgbClr val="00B050"/>
              </a:solidFill>
            </a:endParaRPr>
          </a:p>
        </p:txBody>
      </p:sp>
      <p:sp>
        <p:nvSpPr>
          <p:cNvPr id="232" name="Google Shape;232;p22"/>
          <p:cNvSpPr txBox="1">
            <a:spLocks noGrp="1"/>
          </p:cNvSpPr>
          <p:nvPr>
            <p:ph type="body" idx="1"/>
          </p:nvPr>
        </p:nvSpPr>
        <p:spPr>
          <a:xfrm>
            <a:off x="614100" y="1095513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과제물 제출을 위해서 </a:t>
            </a:r>
            <a:r>
              <a:rPr lang="ko-KR" b="1">
                <a:solidFill>
                  <a:srgbClr val="FF0000"/>
                </a:solidFill>
              </a:rPr>
              <a:t>녹화버튼을 꼭! 눌러주세요</a:t>
            </a:r>
            <a:r>
              <a:rPr lang="ko-KR"/>
              <a:t>.</a:t>
            </a: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ko-KR"/>
              <a:t>비디오 하단 오른쪽이 있는 ‘record’클릭</a:t>
            </a:r>
            <a:endParaRPr/>
          </a:p>
          <a:p>
            <a:pPr marL="91440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1440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1440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1440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ko-KR"/>
              <a:t>미팅이 끝나고 “</a:t>
            </a:r>
            <a:r>
              <a:rPr lang="ko-KR" b="1">
                <a:solidFill>
                  <a:srgbClr val="FF0000"/>
                </a:solidFill>
              </a:rPr>
              <a:t>Leave meeting</a:t>
            </a:r>
            <a:r>
              <a:rPr lang="ko-KR"/>
              <a:t>”버튼을 누르면 녹화 파일이 생성됨</a:t>
            </a:r>
            <a:endParaRPr/>
          </a:p>
        </p:txBody>
      </p:sp>
      <p:pic>
        <p:nvPicPr>
          <p:cNvPr id="233" name="Google Shape;233;p22"/>
          <p:cNvPicPr preferRelativeResize="0"/>
          <p:nvPr/>
        </p:nvPicPr>
        <p:blipFill rotWithShape="1">
          <a:blip r:embed="rId3">
            <a:alphaModFix/>
          </a:blip>
          <a:srcRect l="32749" t="35259" r="24167" b="50000"/>
          <a:stretch/>
        </p:blipFill>
        <p:spPr>
          <a:xfrm>
            <a:off x="1219192" y="2063512"/>
            <a:ext cx="5252722" cy="1010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2"/>
          <p:cNvPicPr preferRelativeResize="0"/>
          <p:nvPr/>
        </p:nvPicPr>
        <p:blipFill rotWithShape="1">
          <a:blip r:embed="rId4">
            <a:alphaModFix/>
          </a:blip>
          <a:srcRect l="32584" t="31703" r="35333" b="43852"/>
          <a:stretch/>
        </p:blipFill>
        <p:spPr>
          <a:xfrm>
            <a:off x="2723574" y="4079868"/>
            <a:ext cx="3911602" cy="16764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5" name="Google Shape;235;p22"/>
          <p:cNvSpPr/>
          <p:nvPr/>
        </p:nvSpPr>
        <p:spPr>
          <a:xfrm>
            <a:off x="6854075" y="1787463"/>
            <a:ext cx="4962600" cy="1563000"/>
          </a:xfrm>
          <a:prstGeom prst="wedgeRoundRectCallout">
            <a:avLst>
              <a:gd name="adj1" fmla="val -74910"/>
              <a:gd name="adj2" fmla="val 17266"/>
              <a:gd name="adj3" fmla="val 16667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ko-K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“Record on this Computer”를 클릭하면 녹화파일이 내 컴퓨터에 저장됨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ko-K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“Record to the Cloud”를 클릭하면 녹화파일이 Zoom  홈피 내 페이지에 저장됨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2"/>
          <p:cNvSpPr/>
          <p:nvPr/>
        </p:nvSpPr>
        <p:spPr>
          <a:xfrm>
            <a:off x="4679375" y="2438402"/>
            <a:ext cx="723900" cy="7128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2. 1) Zoom 사용법 11</a:t>
            </a:r>
            <a:endParaRPr sz="3600" b="1">
              <a:solidFill>
                <a:srgbClr val="00B050"/>
              </a:solidFill>
            </a:endParaRPr>
          </a:p>
        </p:txBody>
      </p:sp>
      <p:sp>
        <p:nvSpPr>
          <p:cNvPr id="243" name="Google Shape;243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학생별로 이름을 부르면 출석체크: 모두 오디오와 비디오가 정상적으로 작동하는지 체크하기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학생들의 연령이 어린 경우, 집중력이 떨어지고 산만해 질 수 있으니 유의가 필요 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컴퓨터 사용이 미숙한 경우, 특히 한글타자가 힘든 아이들의 경우 교사와 부모의 도움이 필요함</a:t>
            </a:r>
            <a:endParaRPr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Font typeface="Calibri"/>
              <a:buNone/>
            </a:pPr>
            <a:r>
              <a:rPr lang="ko-KR" sz="3600" b="1">
                <a:solidFill>
                  <a:srgbClr val="000000"/>
                </a:solidFill>
              </a:rPr>
              <a:t>2. 2) Google Classroom 세팅: </a:t>
            </a:r>
            <a:r>
              <a:rPr lang="ko-KR" sz="3000" b="1">
                <a:solidFill>
                  <a:srgbClr val="00B050"/>
                </a:solidFill>
              </a:rPr>
              <a:t>사용하기 전 할 일</a:t>
            </a:r>
            <a:endParaRPr sz="3000" b="1"/>
          </a:p>
        </p:txBody>
      </p:sp>
      <p:sp>
        <p:nvSpPr>
          <p:cNvPr id="250" name="Google Shape;250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ko-KR" sz="2200" dirty="0"/>
              <a:t>1. 자신의 구글 메일이 있어야 </a:t>
            </a:r>
            <a:r>
              <a:rPr lang="ko-KR" altLang="en-US" sz="2200" dirty="0"/>
              <a:t>한다</a:t>
            </a:r>
            <a:r>
              <a:rPr lang="ko-KR" sz="2200" dirty="0"/>
              <a:t>. </a:t>
            </a:r>
            <a:endParaRPr sz="22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ko-KR" sz="2200" dirty="0"/>
              <a:t>    다른 메일을 쓴다면, 크롬 (익스플레어 X)에 접속해서 개인 계정을 개설한다.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endParaRPr sz="22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ko-KR" sz="2200" dirty="0"/>
              <a:t>2. 메인 화면에서 Gmail 아이콘을 클릭하여 자신의 메일에 접속한다.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endParaRPr sz="22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ko-KR" sz="2200" dirty="0"/>
              <a:t>3. 그 상태에서 화면의 오른쪽 상단에 9개의 점이 </a:t>
            </a:r>
            <a:endParaRPr lang="en-US" altLang="ko-KR" sz="22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ko-KR" altLang="en-US" sz="2200" dirty="0"/>
              <a:t>   </a:t>
            </a:r>
            <a:r>
              <a:rPr lang="ko-KR" sz="2200" dirty="0"/>
              <a:t>찍힌 부분을</a:t>
            </a:r>
            <a:r>
              <a:rPr lang="ko-KR" altLang="en-US" sz="2200" dirty="0"/>
              <a:t> </a:t>
            </a:r>
            <a:r>
              <a:rPr lang="ko-KR" sz="2200" dirty="0"/>
              <a:t>클릭한 후, 스크롤을 내려 ‘Classroom’ 아이콘을 찾아 접속한다.</a:t>
            </a:r>
            <a:endParaRPr sz="22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  <p:pic>
        <p:nvPicPr>
          <p:cNvPr id="251" name="Google Shape;25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1539" y="4846838"/>
            <a:ext cx="901700" cy="78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13239" y="3856240"/>
            <a:ext cx="1352550" cy="5429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6"/>
          <p:cNvSpPr txBox="1">
            <a:spLocks noGrp="1"/>
          </p:cNvSpPr>
          <p:nvPr>
            <p:ph type="title"/>
          </p:nvPr>
        </p:nvSpPr>
        <p:spPr>
          <a:xfrm>
            <a:off x="556750" y="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None/>
            </a:pPr>
            <a:r>
              <a:rPr lang="ko-KR" sz="3600" b="1">
                <a:solidFill>
                  <a:srgbClr val="000000"/>
                </a:solidFill>
              </a:rPr>
              <a:t>2. 2) Google Classroom 세팅: </a:t>
            </a:r>
            <a:r>
              <a:rPr lang="ko-KR" sz="3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수업용 학급 만들기</a:t>
            </a:r>
            <a:endParaRPr sz="3600"/>
          </a:p>
        </p:txBody>
      </p:sp>
      <p:sp>
        <p:nvSpPr>
          <p:cNvPr id="259" name="Google Shape;259;p6"/>
          <p:cNvSpPr txBox="1">
            <a:spLocks noGrp="1"/>
          </p:cNvSpPr>
          <p:nvPr>
            <p:ph type="body" idx="1"/>
          </p:nvPr>
        </p:nvSpPr>
        <p:spPr>
          <a:xfrm>
            <a:off x="556750" y="166950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endParaRPr sz="2035"/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ko-KR" sz="2035"/>
              <a:t>*아래의 링크를 누르시면 Google Classroom 사용법 안내가 있습니다.</a:t>
            </a:r>
            <a:endParaRPr sz="2035"/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endParaRPr sz="2035"/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ko-KR" sz="222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https://www.youtube.com/watch?v=YqU4ryEc9Ys&amp;list=PL39zPj3fhLIPnEZUm95GoVfokYlImjFE8</a:t>
            </a:r>
            <a:endParaRPr sz="2220"/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endParaRPr sz="2035"/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ko-KR" sz="2035"/>
              <a:t>1. 오른쪽 상단의 (+) 표시를 클릭하면  ”Join class”와 “Create class” 두 개의 선택지가 나타난다. class(방)을 만드실 선생님 같은 경우는 “Create class”를 누르고 학생의 경우에는 ”Join class”를 누른다.</a:t>
            </a:r>
            <a:endParaRPr sz="259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ko-KR" sz="2035"/>
              <a:t>2. Create class를 선택하면 반 이름, 단원, 과목, 강의실의 내용을 입력한다. (이 부분은 차후에 수정이 가능함)</a:t>
            </a:r>
            <a:endParaRPr sz="259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ko-KR" sz="2035"/>
              <a:t>3. 화면의 타이틀이나 로고 등은 수업에 적합한 사진이나 자체 제작한 이미지로 꾸미기가 가능하다. 오른쪽 상단에 Selelct theme을 클릭하면 자체 제작한 이미지를 사용할 수 있고 Upload photo를 클릭하면 원하는 사진을 업로드하여 사용할 수 있다. </a:t>
            </a:r>
            <a:endParaRPr sz="2035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ko-KR" sz="2035"/>
              <a:t>4. 왼쪽 상단에 </a:t>
            </a:r>
            <a:r>
              <a:rPr lang="ko-KR" sz="2035" b="1"/>
              <a:t>Class code</a:t>
            </a:r>
            <a:r>
              <a:rPr lang="ko-KR" sz="2035"/>
              <a:t>를 클릭하면 해당 클래스에 접속할 수 있는 고유 코드를 확인할 수 있다. </a:t>
            </a:r>
            <a:endParaRPr sz="2035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ko-KR" sz="2035" u="sng">
                <a:solidFill>
                  <a:srgbClr val="FF0000"/>
                </a:solidFill>
              </a:rPr>
              <a:t>학생들에게 이 코드를 알려주어야 (초대하기 기능) 해당 코드를 통해 학생들이 반에 가입 할 수 있다.</a:t>
            </a:r>
            <a:endParaRPr sz="2035" u="sng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59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None/>
            </a:pPr>
            <a:r>
              <a:rPr lang="ko-KR" sz="3600" b="1">
                <a:solidFill>
                  <a:srgbClr val="000000"/>
                </a:solidFill>
              </a:rPr>
              <a:t>2. 2) Google Classroom 세팅: </a:t>
            </a:r>
            <a:r>
              <a:rPr lang="ko-KR" sz="3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학생 초대하기</a:t>
            </a:r>
            <a:endParaRPr sz="3600"/>
          </a:p>
        </p:txBody>
      </p:sp>
      <p:sp>
        <p:nvSpPr>
          <p:cNvPr id="266" name="Google Shape;266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ko-KR" sz="2200"/>
              <a:t>구글 클래스룸 상단 People (학생)탭을 클릭한 후 +학생 초대하기 버튼을 클릭하여 학생 이름이나 이메일 주소를 작성하여 초대를 하거나 수업 코드를 학생에게 알려주고 다음과 같이 안내한다. </a:t>
            </a:r>
            <a:endParaRPr sz="22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ko-KR" sz="2200"/>
              <a:t>클래스룸에 로그인</a:t>
            </a:r>
            <a:endParaRPr sz="22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ko-KR" sz="2200"/>
              <a:t>홈페이지에서 (+) 버튼 클릭</a:t>
            </a:r>
            <a:endParaRPr sz="22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ko-KR" sz="2200" b="1"/>
              <a:t>수업 참여하기</a:t>
            </a:r>
            <a:r>
              <a:rPr lang="ko-KR" sz="2200"/>
              <a:t>를 선택하고 수업 코드 입력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>
            <a:spLocks noGrp="1"/>
          </p:cNvSpPr>
          <p:nvPr>
            <p:ph type="title"/>
          </p:nvPr>
        </p:nvSpPr>
        <p:spPr>
          <a:xfrm>
            <a:off x="4885750" y="-72300"/>
            <a:ext cx="2794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목차</a:t>
            </a:r>
            <a:endParaRPr/>
          </a:p>
        </p:txBody>
      </p:sp>
      <p:sp>
        <p:nvSpPr>
          <p:cNvPr id="93" name="Google Shape;93;p2"/>
          <p:cNvSpPr txBox="1">
            <a:spLocks noGrp="1"/>
          </p:cNvSpPr>
          <p:nvPr>
            <p:ph type="body" idx="1"/>
          </p:nvPr>
        </p:nvSpPr>
        <p:spPr>
          <a:xfrm>
            <a:off x="763475" y="113387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ko-KR" sz="2220" dirty="0"/>
              <a:t>1. 필요 기기</a:t>
            </a:r>
            <a:endParaRPr sz="2220" dirty="0"/>
          </a:p>
          <a:p>
            <a:pPr marL="228600" lvl="0" indent="0" algn="l" rtl="0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en-US" altLang="ko-KR" sz="2220" dirty="0"/>
          </a:p>
          <a:p>
            <a:pPr marL="228600" lvl="0" indent="0" algn="l" rtl="0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ko-KR" sz="2220" dirty="0"/>
              <a:t>2. 앱 준비: </a:t>
            </a:r>
            <a:endParaRPr sz="2220" dirty="0"/>
          </a:p>
          <a:p>
            <a:pPr marL="228600" lvl="0" indent="0" algn="l" rtl="0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ko-KR" sz="2220" dirty="0"/>
              <a:t>     1) Zoom 앱 설치</a:t>
            </a:r>
            <a:endParaRPr lang="en-US" altLang="ko-KR" sz="2220" dirty="0"/>
          </a:p>
          <a:p>
            <a:pPr marL="1485900" lvl="2">
              <a:lnSpc>
                <a:spcPct val="50000"/>
              </a:lnSpc>
              <a:spcBef>
                <a:spcPts val="1000"/>
              </a:spcBef>
              <a:buFont typeface="Wingdings" charset="2"/>
              <a:buChar char="u"/>
            </a:pPr>
            <a:r>
              <a:rPr lang="en-US" altLang="ko-KR" sz="2200" dirty="0"/>
              <a:t>Zoom</a:t>
            </a:r>
            <a:r>
              <a:rPr lang="ko-KR" altLang="en-US" sz="2200" dirty="0"/>
              <a:t>을 이용한 수업 방법</a:t>
            </a:r>
            <a:endParaRPr lang="en-US" altLang="ko-KR" sz="2200" dirty="0"/>
          </a:p>
          <a:p>
            <a:pPr marL="571500" lvl="0" algn="l" rtl="0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Wingdings" charset="2"/>
              <a:buChar char="u"/>
            </a:pPr>
            <a:endParaRPr sz="2220" dirty="0">
              <a:solidFill>
                <a:schemeClr val="tx1"/>
              </a:solidFill>
            </a:endParaRPr>
          </a:p>
          <a:p>
            <a:pPr marL="228600" lvl="0" indent="0" algn="l" rtl="0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ko-KR" sz="2220" dirty="0"/>
              <a:t>     2) Google Classroom 세팅</a:t>
            </a:r>
            <a:endParaRPr lang="en-US" altLang="ko-KR" sz="2220" dirty="0"/>
          </a:p>
          <a:p>
            <a:pPr marL="228600" lvl="0" indent="0" algn="l" rtl="0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en-US" altLang="ko-KR" sz="2220" dirty="0"/>
          </a:p>
          <a:p>
            <a:pPr marL="1485900" lvl="2">
              <a:lnSpc>
                <a:spcPct val="50000"/>
              </a:lnSpc>
              <a:buFont typeface="Wingdings" charset="2"/>
              <a:buChar char="u"/>
            </a:pPr>
            <a:r>
              <a:rPr lang="en-US" altLang="ko-KR" sz="2400" dirty="0"/>
              <a:t>Google Classroom </a:t>
            </a:r>
            <a:r>
              <a:rPr lang="ko-KR" altLang="en-US" sz="2400" dirty="0"/>
              <a:t>을 이용한 수업 방법</a:t>
            </a:r>
            <a:endParaRPr lang="en-US" altLang="ko-KR" sz="2400" dirty="0"/>
          </a:p>
          <a:p>
            <a:pPr marL="228600" lvl="0" indent="0" algn="l" rtl="0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220" dirty="0"/>
          </a:p>
          <a:p>
            <a:pPr marL="228600" lvl="0" indent="0" algn="l" rtl="0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altLang="ko-KR" sz="2220" dirty="0"/>
              <a:t>3</a:t>
            </a:r>
            <a:r>
              <a:rPr lang="ko-KR" sz="2220" dirty="0"/>
              <a:t>. 기타 </a:t>
            </a:r>
            <a:endParaRPr sz="2220" dirty="0"/>
          </a:p>
          <a:p>
            <a:pPr marL="228600" lvl="0" indent="0" algn="l" rtl="0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ko-KR" sz="2220" dirty="0"/>
              <a:t>    1) 실제 수업 시 유의사항</a:t>
            </a:r>
            <a:endParaRPr sz="2220" dirty="0"/>
          </a:p>
          <a:p>
            <a:pPr marL="228600" lvl="0" indent="0" algn="l" rtl="0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ko-KR" sz="2220" dirty="0"/>
              <a:t>    2)  PPT로 수업 내용 업로드</a:t>
            </a:r>
            <a:endParaRPr sz="2220" dirty="0"/>
          </a:p>
          <a:p>
            <a:pPr marL="228600" lvl="0" indent="0" algn="l" rtl="0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ko-KR" sz="2220" dirty="0"/>
              <a:t>    3) 다른 유용한 프로그램</a:t>
            </a:r>
            <a:endParaRPr sz="2220" dirty="0"/>
          </a:p>
          <a:p>
            <a:pPr marL="914400" lvl="2" indent="0" algn="l" rtl="0">
              <a:lnSpc>
                <a:spcPct val="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185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None/>
            </a:pPr>
            <a:r>
              <a:rPr lang="ko-KR" sz="3600" b="1">
                <a:solidFill>
                  <a:srgbClr val="000000"/>
                </a:solidFill>
              </a:rPr>
              <a:t>2. 2) Google Classroom 세팅: </a:t>
            </a:r>
            <a:r>
              <a:rPr lang="ko-KR" sz="3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수업용 과제 올리기 1 </a:t>
            </a:r>
            <a:endParaRPr sz="3600"/>
          </a:p>
        </p:txBody>
      </p:sp>
      <p:sp>
        <p:nvSpPr>
          <p:cNvPr id="273" name="Google Shape;273;p8"/>
          <p:cNvSpPr txBox="1">
            <a:spLocks noGrp="1"/>
          </p:cNvSpPr>
          <p:nvPr>
            <p:ph type="body" idx="1"/>
          </p:nvPr>
        </p:nvSpPr>
        <p:spPr>
          <a:xfrm>
            <a:off x="838200" y="1840262"/>
            <a:ext cx="10515600" cy="38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ko-KR" sz="2220"/>
              <a:t>1. 학급에 과제를 올리려면 수업 (Classwork)탭에서 (+ Create) 을 클릭한다. </a:t>
            </a:r>
            <a:endParaRPr sz="222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ko-KR" sz="2220"/>
              <a:t>수업을 과제, 퀴즈과제, 질문, 자료, 게시물 재사용등의 다양한 방법으로 만들 수 있다.</a:t>
            </a:r>
            <a:endParaRPr sz="222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ko-KR" sz="2220"/>
              <a:t>과제를 클릭하고 들어가서, 오른쪽 상단에 Assign을 클릭하면 과제를 만들 때 임시 저장도 가능하며, 예약 과제도 가능하다. </a:t>
            </a:r>
            <a:endParaRPr sz="222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ko-KR" sz="2220"/>
              <a:t>2. 과제를 만들기 위해 제목을 입력한다. </a:t>
            </a:r>
            <a:endParaRPr sz="222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ko-KR" sz="2220"/>
              <a:t>안내 사항도 필요한 경우 입력할 수 있다.</a:t>
            </a:r>
            <a:endParaRPr sz="222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59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9"/>
          <p:cNvSpPr txBox="1">
            <a:spLocks noGrp="1"/>
          </p:cNvSpPr>
          <p:nvPr>
            <p:ph type="title"/>
          </p:nvPr>
        </p:nvSpPr>
        <p:spPr>
          <a:xfrm>
            <a:off x="838199" y="127596"/>
            <a:ext cx="10515600" cy="8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None/>
            </a:pPr>
            <a:r>
              <a:rPr lang="ko-KR" sz="3600" b="1">
                <a:solidFill>
                  <a:srgbClr val="000000"/>
                </a:solidFill>
              </a:rPr>
              <a:t>2. 2) Google Classroom 세팅: </a:t>
            </a:r>
            <a:r>
              <a:rPr lang="ko-KR" sz="3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수업용 과제 올리기 2</a:t>
            </a:r>
            <a:endParaRPr sz="3600"/>
          </a:p>
        </p:txBody>
      </p:sp>
      <p:sp>
        <p:nvSpPr>
          <p:cNvPr id="280" name="Google Shape;280;p9"/>
          <p:cNvSpPr txBox="1">
            <a:spLocks noGrp="1"/>
          </p:cNvSpPr>
          <p:nvPr>
            <p:ph type="body" idx="1"/>
          </p:nvPr>
        </p:nvSpPr>
        <p:spPr>
          <a:xfrm>
            <a:off x="634199" y="1238964"/>
            <a:ext cx="11557800" cy="47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10"/>
              <a:buFont typeface="Noto Sans Symbols"/>
              <a:buNone/>
            </a:pPr>
            <a:r>
              <a:rPr lang="ko-KR" sz="2400"/>
              <a:t>3. 과제를 만들때 두 가지 방법이 있다.</a:t>
            </a:r>
            <a:endParaRPr sz="2400"/>
          </a:p>
          <a:p>
            <a:pPr marL="400050" lvl="1" indent="0" algn="l" rtl="0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10"/>
              <a:buFont typeface="Noto Sans Symbols"/>
              <a:buNone/>
            </a:pPr>
            <a:r>
              <a:rPr lang="ko-KR"/>
              <a:t>1)첫번째 방법은</a:t>
            </a:r>
            <a:r>
              <a:rPr lang="ko-KR"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  <a:p>
            <a:pPr marL="400050" lvl="1" indent="0" algn="l" rtl="0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10"/>
              <a:buFont typeface="Noto Sans Symbols"/>
              <a:buNone/>
            </a:pPr>
            <a:r>
              <a:rPr lang="ko-KR"/>
              <a:t>Add(추가)를 클릭하여 아래와 같이 원하는 방식으로 과제를 올린다.       </a:t>
            </a:r>
            <a:endParaRPr/>
          </a:p>
          <a:p>
            <a:pPr marL="1200150" lvl="2" indent="-450214" algn="l" rtl="0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AutoNum type="romanUcPeriod"/>
            </a:pPr>
            <a:r>
              <a:rPr lang="ko-KR" sz="2400"/>
              <a:t>Google 드라이버에 미리 만들어 저장해 놓은 과제 파일을 업로드 하거나</a:t>
            </a:r>
            <a:endParaRPr sz="2400"/>
          </a:p>
          <a:p>
            <a:pPr marL="1200150" lvl="2" indent="-450214" algn="l" rtl="0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AutoNum type="romanUcPeriod"/>
            </a:pPr>
            <a:r>
              <a:rPr lang="ko-KR" sz="2400"/>
              <a:t>링크 추가하여 올리거나 </a:t>
            </a:r>
            <a:endParaRPr sz="2400"/>
          </a:p>
          <a:p>
            <a:pPr marL="1200150" lvl="2" indent="-450214" algn="l" rtl="0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AutoNum type="romanUcPeriod"/>
            </a:pPr>
            <a:r>
              <a:rPr lang="ko-KR" sz="2400"/>
              <a:t>기타 과제 관련 파일을 업로드 하거나</a:t>
            </a:r>
            <a:endParaRPr sz="2400"/>
          </a:p>
          <a:p>
            <a:pPr marL="1200150" lvl="2" indent="-450214" algn="l" rtl="0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AutoNum type="romanUcPeriod"/>
            </a:pPr>
            <a:r>
              <a:rPr lang="ko-KR" sz="2400"/>
              <a:t>유튜브 영상을 업로드 한다.</a:t>
            </a:r>
            <a:endParaRPr sz="240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10"/>
              <a:buFont typeface="Noto Sans Symbols"/>
              <a:buNone/>
            </a:pPr>
            <a:endParaRPr sz="161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10"/>
              <a:buFont typeface="Noto Sans Symbols"/>
              <a:buNone/>
            </a:pPr>
            <a:endParaRPr sz="1610"/>
          </a:p>
          <a:p>
            <a:pPr marL="228600" lvl="0" indent="-10414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</a:pPr>
            <a:endParaRPr sz="196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"/>
          <p:cNvSpPr txBox="1"/>
          <p:nvPr/>
        </p:nvSpPr>
        <p:spPr>
          <a:xfrm>
            <a:off x="626100" y="1984670"/>
            <a:ext cx="10727700" cy="3459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4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ko-K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2)두번째 방법은…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4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ko-K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(+) Create을 클릭하여 현재 과제방에 필요한 과제를 구글 플래폼을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4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ko-K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이용해 즉석에서 만든다.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ko-K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오른쪽 탭에서 대상, 점수, 기한, 기준표를 설정한 뒤 오른쪽 위의 Assign (과제 만들기)을 클릭하면 과제가 생성된다.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ko-KR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 Stream (스트림)을 클릭하면 과제가 만들어져 올라와 있는 것을 확인할 수 있다.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ko-KR" sz="4000" b="1"/>
              <a:t>2. 2) Google Classroom 세팅: </a:t>
            </a:r>
            <a:r>
              <a:rPr lang="ko-KR" sz="3200" b="1">
                <a:solidFill>
                  <a:srgbClr val="00B050"/>
                </a:solidFill>
              </a:rPr>
              <a:t>수업용 과제 올리기 3</a:t>
            </a:r>
            <a:endParaRPr sz="320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ko-KR"/>
              <a:t>줌 수업을 하면서 screen share를 통해 PPT를 공유할 수도 있지만, 별도의 PPT 파일을 마련하고자 할 경우, 교사가 수업을 하는 것처럼 교사의 목소리를 삽입하여 PPT를 만들 수 있습니다. </a:t>
            </a:r>
            <a:endParaRPr/>
          </a:p>
        </p:txBody>
      </p:sp>
      <p:sp>
        <p:nvSpPr>
          <p:cNvPr id="294" name="Google Shape;294;p40"/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109170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ko-KR" sz="4000" b="1"/>
              <a:t>2. 2) Google Classroom: </a:t>
            </a:r>
            <a:r>
              <a:rPr lang="ko-KR" sz="3600" b="1">
                <a:solidFill>
                  <a:srgbClr val="00B050"/>
                </a:solidFill>
              </a:rPr>
              <a:t>PPT에 음성 강의 내용 삽입하기  </a:t>
            </a:r>
            <a:endParaRPr sz="3600" b="1">
              <a:solidFill>
                <a:srgbClr val="00B050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1"/>
          <p:cNvSpPr/>
          <p:nvPr/>
        </p:nvSpPr>
        <p:spPr>
          <a:xfrm>
            <a:off x="3409026" y="428625"/>
            <a:ext cx="829600" cy="800100"/>
          </a:xfrm>
          <a:prstGeom prst="ellipse">
            <a:avLst/>
          </a:prstGeom>
          <a:noFill/>
          <a:ln w="476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41"/>
          <p:cNvSpPr/>
          <p:nvPr/>
        </p:nvSpPr>
        <p:spPr>
          <a:xfrm>
            <a:off x="4307206" y="609600"/>
            <a:ext cx="1169669" cy="43815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1"/>
          <p:cNvSpPr/>
          <p:nvPr/>
        </p:nvSpPr>
        <p:spPr>
          <a:xfrm>
            <a:off x="5545455" y="142875"/>
            <a:ext cx="4979670" cy="1590675"/>
          </a:xfrm>
          <a:prstGeom prst="rect">
            <a:avLst/>
          </a:prstGeom>
          <a:solidFill>
            <a:srgbClr val="FEE599">
              <a:alpha val="81960"/>
            </a:srgbClr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PPT를 미리 준비해서 교사의 목소리 등을 삽입하여 학생들이 볼 수 있는 파일을 생성할 수 있습니다. 선생님이 가르치는 것처럼 느껴질 수 있을 것입니다.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42"/>
          <p:cNvSpPr/>
          <p:nvPr/>
        </p:nvSpPr>
        <p:spPr>
          <a:xfrm>
            <a:off x="3409025" y="933450"/>
            <a:ext cx="1667799" cy="800100"/>
          </a:xfrm>
          <a:prstGeom prst="ellipse">
            <a:avLst/>
          </a:prstGeom>
          <a:noFill/>
          <a:ln w="476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2"/>
          <p:cNvSpPr/>
          <p:nvPr/>
        </p:nvSpPr>
        <p:spPr>
          <a:xfrm>
            <a:off x="5145405" y="538162"/>
            <a:ext cx="4979670" cy="1590675"/>
          </a:xfrm>
          <a:prstGeom prst="rect">
            <a:avLst/>
          </a:prstGeom>
          <a:solidFill>
            <a:srgbClr val="FEE599">
              <a:alpha val="81960"/>
            </a:srgbClr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처음부터 녹음할 수도 있고, 특정 슬라이드부터 할 수 있습니다. 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43"/>
          <p:cNvSpPr/>
          <p:nvPr/>
        </p:nvSpPr>
        <p:spPr>
          <a:xfrm>
            <a:off x="3915052" y="346229"/>
            <a:ext cx="1340529" cy="953517"/>
          </a:xfrm>
          <a:prstGeom prst="ellipse">
            <a:avLst/>
          </a:prstGeom>
          <a:noFill/>
          <a:ln w="476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43"/>
          <p:cNvSpPr/>
          <p:nvPr/>
        </p:nvSpPr>
        <p:spPr>
          <a:xfrm>
            <a:off x="5354771" y="609600"/>
            <a:ext cx="1169669" cy="43815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43"/>
          <p:cNvSpPr/>
          <p:nvPr/>
        </p:nvSpPr>
        <p:spPr>
          <a:xfrm>
            <a:off x="6623630" y="252412"/>
            <a:ext cx="3589020" cy="1590675"/>
          </a:xfrm>
          <a:prstGeom prst="rect">
            <a:avLst/>
          </a:prstGeom>
          <a:solidFill>
            <a:srgbClr val="FEE599">
              <a:alpha val="81960"/>
            </a:srgbClr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Narration의 삽입여부를 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선택할 수 있습니다.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903900"/>
            <a:ext cx="12191999" cy="95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68094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4"/>
          <p:cNvSpPr/>
          <p:nvPr/>
        </p:nvSpPr>
        <p:spPr>
          <a:xfrm>
            <a:off x="2028283" y="68095"/>
            <a:ext cx="5209096" cy="1196501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AC5B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녹음화면 입니다. 옆에 Record를 누르면 3초후에 녹음 시작됩니다.</a:t>
            </a:r>
            <a:endParaRPr sz="1800" b="0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5903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45"/>
          <p:cNvSpPr/>
          <p:nvPr/>
        </p:nvSpPr>
        <p:spPr>
          <a:xfrm>
            <a:off x="8058149" y="2687670"/>
            <a:ext cx="4133850" cy="252412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여기서 오디오/비디오 기능을 설정할 수 있습니다. 가운데 카메라를 해제하면 목소리만 녹음됩니다</a:t>
            </a:r>
            <a:endParaRPr sz="14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5903899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46"/>
          <p:cNvSpPr/>
          <p:nvPr/>
        </p:nvSpPr>
        <p:spPr>
          <a:xfrm>
            <a:off x="3506083" y="5065993"/>
            <a:ext cx="5143500" cy="781050"/>
          </a:xfrm>
          <a:prstGeom prst="rect">
            <a:avLst/>
          </a:prstGeom>
          <a:noFill/>
          <a:ln w="1333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46"/>
          <p:cNvSpPr/>
          <p:nvPr/>
        </p:nvSpPr>
        <p:spPr>
          <a:xfrm>
            <a:off x="3506083" y="3275295"/>
            <a:ext cx="4867275" cy="171449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4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녹음하면서 펜 기능을 이용하여 하이트라이트하거나 글씨를 쓸 수 있습니다</a:t>
            </a:r>
            <a:endParaRPr sz="14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1. 필요한 기기, 도구</a:t>
            </a:r>
            <a:endParaRPr/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컴퓨터 (카메라, 마이크 내장)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웹카메라, 마이크 (컴퓨터에 내장되어 있지 않는 경우)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인터넷 연결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61860" y="1454535"/>
            <a:ext cx="7009396" cy="3942784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47"/>
          <p:cNvSpPr txBox="1"/>
          <p:nvPr/>
        </p:nvSpPr>
        <p:spPr>
          <a:xfrm>
            <a:off x="407292" y="2480153"/>
            <a:ext cx="3169081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학생들이 볼 때에는 일반 PPT를 볼 때와 같습니다. 단지 선생님의 목소리 등이 삽입된 것입니다.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48"/>
          <p:cNvSpPr txBox="1"/>
          <p:nvPr/>
        </p:nvSpPr>
        <p:spPr>
          <a:xfrm>
            <a:off x="4591049" y="2476500"/>
            <a:ext cx="6741673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🡨그다음에 이렇게 구글 클래스룸에</a:t>
            </a:r>
            <a:br>
              <a:rPr lang="ko-KR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ko-KR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올리시면 됩니다</a:t>
            </a: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 dirty="0"/>
              <a:t>3. 기타: </a:t>
            </a:r>
            <a:r>
              <a:rPr lang="ko-KR" sz="3600" b="1" dirty="0">
                <a:solidFill>
                  <a:srgbClr val="00B050"/>
                </a:solidFill>
              </a:rPr>
              <a:t>Online Learning Tools 1</a:t>
            </a:r>
            <a:endParaRPr sz="3600" b="1" dirty="0">
              <a:solidFill>
                <a:srgbClr val="00B050"/>
              </a:solidFill>
            </a:endParaRPr>
          </a:p>
        </p:txBody>
      </p:sp>
      <p:sp>
        <p:nvSpPr>
          <p:cNvPr id="363" name="Google Shape;363;p21"/>
          <p:cNvSpPr txBox="1">
            <a:spLocks noGrp="1"/>
          </p:cNvSpPr>
          <p:nvPr>
            <p:ph type="body" idx="1"/>
          </p:nvPr>
        </p:nvSpPr>
        <p:spPr>
          <a:xfrm>
            <a:off x="836612" y="1424782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ko-KR"/>
              <a:t>Seesaw: </a:t>
            </a:r>
            <a:r>
              <a:rPr lang="ko-KR" sz="2800"/>
              <a:t>입문과</a:t>
            </a:r>
            <a:r>
              <a:rPr lang="ko-KR"/>
              <a:t> 기초 글쓰기 연습 등</a:t>
            </a:r>
            <a:endParaRPr/>
          </a:p>
        </p:txBody>
      </p:sp>
      <p:sp>
        <p:nvSpPr>
          <p:cNvPr id="364" name="Google Shape;364;p21"/>
          <p:cNvSpPr txBox="1">
            <a:spLocks noGrp="1"/>
          </p:cNvSpPr>
          <p:nvPr>
            <p:ph type="body" idx="2"/>
          </p:nvPr>
        </p:nvSpPr>
        <p:spPr>
          <a:xfrm>
            <a:off x="836612" y="2248694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ko-KR" sz="2600"/>
              <a:t>마우스나 손(touch screen의 경우)으로 쓰기를 하고 그것을 바로 posting 할 수 있음</a:t>
            </a:r>
            <a:endParaRPr sz="2600"/>
          </a:p>
          <a:p>
            <a:pPr marL="63500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/>
          </a:p>
          <a:p>
            <a:pPr marL="6350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ko-KR" sz="2400"/>
              <a:t> Google Classroom과 연동하여 사용가능: 학생들을 share하고 sign-up code를 주면 사용가능</a:t>
            </a:r>
            <a:endParaRPr sz="240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65" name="Google Shape;365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ko-KR" sz="2800" dirty="0"/>
              <a:t>FlipGrid: 읽기, 말하기 혹은 그룹 프로젝트</a:t>
            </a:r>
            <a:endParaRPr sz="2800" dirty="0"/>
          </a:p>
        </p:txBody>
      </p:sp>
      <p:sp>
        <p:nvSpPr>
          <p:cNvPr id="366" name="Google Shape;366;p21"/>
          <p:cNvSpPr txBox="1">
            <a:spLocks noGrp="1"/>
          </p:cNvSpPr>
          <p:nvPr>
            <p:ph type="body" idx="4"/>
          </p:nvPr>
        </p:nvSpPr>
        <p:spPr>
          <a:xfrm>
            <a:off x="6172199" y="2505075"/>
            <a:ext cx="592765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 sz="2400"/>
              <a:t>교사가 과제를 내주면 비디오 영상을 찍어서 제출하는 형식</a:t>
            </a:r>
            <a:endParaRPr sz="240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 sz="2400"/>
              <a:t>말하기(내레이션 스타일)를 할 수 있음 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 sz="2400"/>
              <a:t>그룹을 설정해서 그룹프로젝트를 실행해도 좋음</a:t>
            </a:r>
            <a:endParaRPr sz="240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ko-KR" sz="2400"/>
              <a:t>링크를 Google Classroom에 넣어서 사용가능</a:t>
            </a:r>
            <a:endParaRPr sz="240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600"/>
          </a:p>
        </p:txBody>
      </p:sp>
      <p:sp>
        <p:nvSpPr>
          <p:cNvPr id="8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ko-KR" dirty="0"/>
              <a:t>3. 기타: </a:t>
            </a:r>
            <a:r>
              <a:rPr lang="ko-KR" b="1" dirty="0">
                <a:solidFill>
                  <a:srgbClr val="00B050"/>
                </a:solidFill>
              </a:rPr>
              <a:t>Online Learning Tools 2</a:t>
            </a:r>
            <a:endParaRPr dirty="0"/>
          </a:p>
        </p:txBody>
      </p:sp>
      <p:sp>
        <p:nvSpPr>
          <p:cNvPr id="373" name="Google Shape;373;p3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ko-KR" sz="3200"/>
              <a:t>Quizlet</a:t>
            </a:r>
            <a:endParaRPr/>
          </a:p>
        </p:txBody>
      </p:sp>
      <p:sp>
        <p:nvSpPr>
          <p:cNvPr id="374" name="Google Shape;374;p3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ko-KR"/>
              <a:t>학생들의 어휘 학습을 위한 flashcard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ko-KR"/>
              <a:t>링크를 Google Classroom에 넣어서 사용가능</a:t>
            </a:r>
            <a:endParaRPr/>
          </a:p>
        </p:txBody>
      </p:sp>
      <p:sp>
        <p:nvSpPr>
          <p:cNvPr id="375" name="Google Shape;375;p3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ko-KR" sz="3200"/>
              <a:t>Kahoot</a:t>
            </a:r>
            <a:endParaRPr/>
          </a:p>
        </p:txBody>
      </p:sp>
      <p:sp>
        <p:nvSpPr>
          <p:cNvPr id="376" name="Google Shape;376;p3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ko-KR"/>
              <a:t>문법, 어법, 어휘등을 학생들이 퀴즈를 하면서 배울 수 있음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ko-KR"/>
              <a:t>링크를 Google Classroom에 넣어서 사용가능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8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ko-KR" dirty="0"/>
              <a:t>3. 기타: </a:t>
            </a:r>
            <a:r>
              <a:rPr lang="en-US" altLang="ko-KR" sz="3600" b="1" dirty="0">
                <a:solidFill>
                  <a:srgbClr val="00B050"/>
                </a:solidFill>
              </a:rPr>
              <a:t>Online Learning Tools 3</a:t>
            </a:r>
            <a:endParaRPr sz="3600" b="1" dirty="0">
              <a:solidFill>
                <a:srgbClr val="00B050"/>
              </a:solidFill>
            </a:endParaRPr>
          </a:p>
        </p:txBody>
      </p:sp>
      <p:sp>
        <p:nvSpPr>
          <p:cNvPr id="383" name="Google Shape;383;p37"/>
          <p:cNvSpPr txBox="1">
            <a:spLocks noGrp="1"/>
          </p:cNvSpPr>
          <p:nvPr>
            <p:ph type="body" idx="1"/>
          </p:nvPr>
        </p:nvSpPr>
        <p:spPr>
          <a:xfrm>
            <a:off x="838200" y="1552562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dirty="0"/>
              <a:t>1) Lingt.com은 학생들에게 말하기나 쓰기 숙제를 줄 때 쓸 수 있는 아주 간단한 웹 툴입니다. 무료이며, 말하기는 학생들이 녹음을 할 수 있고, 쓰기도 직접 쓰게 할 수 있습니다. 다음은 어떻게 쓰는지 가르쳐 주는 youtube입니다.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ko-KR" u="sng" dirty="0">
                <a:solidFill>
                  <a:schemeClr val="hlink"/>
                </a:solidFill>
                <a:hlinkClick r:id="rId3"/>
              </a:rPr>
              <a:t>https://www.youtube.com/watch?v=HV2TJ7AvjFE</a:t>
            </a:r>
            <a:r>
              <a:rPr lang="ko-KR" dirty="0"/>
              <a:t>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ko-KR" dirty="0"/>
              <a:t>2)TikaTok.com은 학생들에게 자신 만의 ebook을 만들 수 있도록 도와주는 웹 툴입니다. K-6까지 다양한 학년의 학생들이 다양한 주제로 책을 꾸밀 수 있도록 함으로써 작문 실력을 늘려 줄 있습니다. 이것은 기말 프로젝트로 주어도 좋습니다.  </a:t>
            </a:r>
            <a:r>
              <a:rPr lang="ko-KR" u="sng" dirty="0">
                <a:solidFill>
                  <a:schemeClr val="hlink"/>
                </a:solidFill>
                <a:hlinkClick r:id="rId4"/>
              </a:rPr>
              <a:t>https://www.youtube.com/watch?v=lVqDcOSlYEI</a:t>
            </a:r>
            <a:r>
              <a:rPr lang="ko-KR" dirty="0"/>
              <a:t>  </a:t>
            </a:r>
            <a:endParaRPr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ko-KR" dirty="0"/>
              <a:t>3. 기타: </a:t>
            </a:r>
            <a:r>
              <a:rPr lang="ko-KR" sz="3600" b="1" dirty="0">
                <a:solidFill>
                  <a:srgbClr val="00B050"/>
                </a:solidFill>
              </a:rPr>
              <a:t> </a:t>
            </a:r>
            <a:r>
              <a:rPr lang="en-US" altLang="ko-KR" sz="3600" b="1" dirty="0">
                <a:solidFill>
                  <a:srgbClr val="00B050"/>
                </a:solidFill>
              </a:rPr>
              <a:t>Online Learning Tools 4</a:t>
            </a:r>
            <a:endParaRPr sz="3600" b="1" dirty="0">
              <a:solidFill>
                <a:srgbClr val="00B050"/>
              </a:solidFill>
            </a:endParaRPr>
          </a:p>
        </p:txBody>
      </p:sp>
      <p:sp>
        <p:nvSpPr>
          <p:cNvPr id="390" name="Google Shape;390;p38"/>
          <p:cNvSpPr txBox="1">
            <a:spLocks noGrp="1"/>
          </p:cNvSpPr>
          <p:nvPr>
            <p:ph type="body" idx="1"/>
          </p:nvPr>
        </p:nvSpPr>
        <p:spPr>
          <a:xfrm>
            <a:off x="838199" y="1519518"/>
            <a:ext cx="10515600" cy="4555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ko-KR" dirty="0"/>
              <a:t>3)Linoit.com: 무료로 등록할 수 있고, 학생들과 토론하거나 의견을 나누거나 파일을 첨부하거나 youtube 비디오를 올려서 보고 자신의 생각을 나눌 때도 유용합니다. 학생들이 한타를 칠 줄 알아야 사용이 가능합니다. </a:t>
            </a:r>
            <a:r>
              <a:rPr lang="ko-KR" u="sng" dirty="0">
                <a:solidFill>
                  <a:schemeClr val="hlink"/>
                </a:solidFill>
                <a:hlinkClick r:id="rId3"/>
              </a:rPr>
              <a:t>https://www.youtube.com/watch?v=Nu5CRDB31wE</a:t>
            </a:r>
            <a:endParaRPr dirty="0"/>
          </a:p>
          <a:p>
            <a:pPr marL="228600" lvl="0" indent="-508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dirty="0"/>
              <a:t>4)Padlet.com: 무료로 가입할 수 있고, linoit처럼 여러가지를 할 수 있는데, 여기서는 녹음도 할 수 있습니다. 말하기,쓰기, 듣기, 읽기</a:t>
            </a:r>
            <a:r>
              <a:rPr lang="ko-KR" altLang="en-US" dirty="0"/>
              <a:t> </a:t>
            </a:r>
            <a:r>
              <a:rPr lang="ko-KR" dirty="0"/>
              <a:t>활동을 다 할 수 있습니다.                </a:t>
            </a:r>
            <a:r>
              <a:rPr lang="ko-KR" u="sng" dirty="0">
                <a:solidFill>
                  <a:schemeClr val="hlink"/>
                </a:solidFill>
                <a:hlinkClick r:id="rId4"/>
              </a:rPr>
              <a:t>https://www.youtube.com/watch?v=pi49odbvuIg</a:t>
            </a:r>
            <a:endParaRPr dirty="0"/>
          </a:p>
          <a:p>
            <a:pPr marL="228600" lvl="0" indent="-508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 dirty="0"/>
              <a:t>2. 앱 준비 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 dirty="0"/>
              <a:t>  1) Zoom앱 설치 1</a:t>
            </a:r>
            <a:endParaRPr dirty="0"/>
          </a:p>
        </p:txBody>
      </p:sp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 b="1" dirty="0"/>
              <a:t>Zoom account 만들기</a:t>
            </a:r>
            <a:endParaRPr lang="en-US" altLang="ko-KR" b="1" dirty="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endParaRPr lang="en-US" altLang="ko-KR" dirty="0"/>
          </a:p>
          <a:p>
            <a:pPr lvl="1" indent="-457200">
              <a:spcBef>
                <a:spcPts val="0"/>
              </a:spcBef>
              <a:buSzPts val="2800"/>
              <a:buFont typeface="Wingdings" charset="2"/>
              <a:buChar char="Ø"/>
            </a:pPr>
            <a:r>
              <a:rPr lang="en-US" altLang="ko-KR" dirty="0" err="1">
                <a:latin typeface="나눔고딕"/>
                <a:ea typeface="나눔고딕"/>
                <a:cs typeface="나눔고딕"/>
              </a:rPr>
              <a:t>Edu</a:t>
            </a:r>
            <a:r>
              <a:rPr lang="ko-KR" altLang="en-US" dirty="0">
                <a:latin typeface="나눔고딕"/>
                <a:ea typeface="나눔고딕"/>
                <a:cs typeface="나눔고딕"/>
              </a:rPr>
              <a:t>나 </a:t>
            </a:r>
            <a:r>
              <a:rPr lang="en-US" altLang="ko-KR" dirty="0">
                <a:latin typeface="나눔고딕"/>
                <a:ea typeface="나눔고딕"/>
                <a:cs typeface="나눔고딕"/>
              </a:rPr>
              <a:t>org</a:t>
            </a:r>
            <a:r>
              <a:rPr lang="ko-KR" altLang="en-US" dirty="0">
                <a:latin typeface="나눔고딕"/>
                <a:ea typeface="나눔고딕"/>
                <a:cs typeface="나눔고딕"/>
              </a:rPr>
              <a:t> 이메일로 </a:t>
            </a:r>
            <a:r>
              <a:rPr lang="ko-KR" dirty="0">
                <a:latin typeface="나눔고딕"/>
                <a:ea typeface="나눔고딕"/>
                <a:cs typeface="나눔고딕"/>
              </a:rPr>
              <a:t>계정</a:t>
            </a:r>
            <a:r>
              <a:rPr lang="ko-KR" altLang="en-US" dirty="0">
                <a:latin typeface="나눔고딕"/>
                <a:ea typeface="나눔고딕"/>
                <a:cs typeface="나눔고딕"/>
              </a:rPr>
              <a:t>을 만들어야만 </a:t>
            </a:r>
            <a:r>
              <a:rPr lang="en-US" altLang="ko-KR" dirty="0">
                <a:latin typeface="나눔고딕"/>
                <a:ea typeface="나눔고딕"/>
                <a:cs typeface="나눔고딕"/>
              </a:rPr>
              <a:t>Zoom</a:t>
            </a:r>
            <a:r>
              <a:rPr lang="ko-KR" altLang="en-US" dirty="0">
                <a:latin typeface="나눔고딕"/>
                <a:ea typeface="나눔고딕"/>
                <a:cs typeface="나눔고딕"/>
              </a:rPr>
              <a:t>에서 일시적으로 허락한 </a:t>
            </a:r>
            <a:r>
              <a:rPr lang="ko-KR" dirty="0">
                <a:latin typeface="나눔고딕"/>
                <a:ea typeface="나눔고딕"/>
                <a:cs typeface="나눔고딕"/>
              </a:rPr>
              <a:t>40분 제한</a:t>
            </a:r>
            <a:r>
              <a:rPr lang="ko-KR" altLang="en-US" dirty="0">
                <a:latin typeface="나눔고딕"/>
                <a:ea typeface="나눔고딕"/>
                <a:cs typeface="나눔고딕"/>
              </a:rPr>
              <a:t>없이 사용할 수 있습니다</a:t>
            </a:r>
            <a:r>
              <a:rPr lang="en-US" altLang="ko-KR" dirty="0">
                <a:latin typeface="나눔고딕"/>
                <a:ea typeface="나눔고딕"/>
                <a:cs typeface="나눔고딕"/>
              </a:rPr>
              <a:t>.</a:t>
            </a:r>
            <a:r>
              <a:rPr lang="ko-KR" altLang="en-US" dirty="0">
                <a:latin typeface="나눔고딕"/>
                <a:ea typeface="나눔고딕"/>
                <a:cs typeface="나눔고딕"/>
              </a:rPr>
              <a:t> </a:t>
            </a:r>
            <a:endParaRPr lang="en-US" altLang="ko-KR" dirty="0">
              <a:latin typeface="나눔고딕"/>
              <a:ea typeface="나눔고딕"/>
              <a:cs typeface="나눔고딕"/>
            </a:endParaRPr>
          </a:p>
          <a:p>
            <a:pPr marL="457200" lvl="1" indent="0">
              <a:spcBef>
                <a:spcPts val="0"/>
              </a:spcBef>
              <a:buSzPts val="2800"/>
              <a:buNone/>
            </a:pPr>
            <a:r>
              <a:rPr lang="en-US" altLang="ko-KR" dirty="0">
                <a:latin typeface="나눔고딕"/>
                <a:ea typeface="나눔고딕"/>
                <a:cs typeface="나눔고딕"/>
              </a:rPr>
              <a:t>(</a:t>
            </a:r>
            <a:r>
              <a:rPr lang="en-US" i="1" dirty="0">
                <a:latin typeface="나눔고딕"/>
                <a:ea typeface="나눔고딕"/>
                <a:cs typeface="나눔고딕"/>
              </a:rPr>
              <a:t>Zoom</a:t>
            </a:r>
            <a:r>
              <a:rPr lang="ko-KR" altLang="en-US" i="1" dirty="0">
                <a:latin typeface="나눔고딕"/>
                <a:ea typeface="나눔고딕"/>
                <a:cs typeface="나눔고딕"/>
              </a:rPr>
              <a:t>경우</a:t>
            </a:r>
            <a:r>
              <a:rPr lang="en-US" i="1" dirty="0">
                <a:latin typeface="나눔고딕"/>
                <a:ea typeface="나눔고딕"/>
                <a:cs typeface="나눔고딕"/>
              </a:rPr>
              <a:t>, </a:t>
            </a:r>
            <a:r>
              <a:rPr lang="ko-KR" altLang="en-US" i="1" dirty="0">
                <a:latin typeface="나눔고딕"/>
                <a:ea typeface="나눔고딕"/>
                <a:cs typeface="나눔고딕"/>
              </a:rPr>
              <a:t>이번 코로나바이러스 사태로 인해 임시로 </a:t>
            </a:r>
            <a:r>
              <a:rPr lang="en-US" i="1" dirty="0">
                <a:latin typeface="나눔고딕"/>
                <a:ea typeface="나눔고딕"/>
                <a:cs typeface="나눔고딕"/>
              </a:rPr>
              <a:t>40</a:t>
            </a:r>
            <a:r>
              <a:rPr lang="ko-KR" altLang="en-US" i="1" dirty="0">
                <a:latin typeface="나눔고딕"/>
                <a:ea typeface="나눔고딕"/>
                <a:cs typeface="나눔고딕"/>
              </a:rPr>
              <a:t>분 제한을 풀어준 것입니다</a:t>
            </a:r>
            <a:r>
              <a:rPr lang="en-US" i="1" dirty="0">
                <a:latin typeface="나눔고딕"/>
                <a:ea typeface="나눔고딕"/>
                <a:cs typeface="나눔고딕"/>
              </a:rPr>
              <a:t>. Zoom</a:t>
            </a:r>
            <a:r>
              <a:rPr lang="ko-KR" altLang="en-US" i="1" dirty="0">
                <a:latin typeface="나눔고딕"/>
                <a:ea typeface="나눔고딕"/>
                <a:cs typeface="나눔고딕"/>
              </a:rPr>
              <a:t>에서 언제든지 다시 </a:t>
            </a:r>
            <a:r>
              <a:rPr lang="en-US" i="1" dirty="0">
                <a:latin typeface="나눔고딕"/>
                <a:ea typeface="나눔고딕"/>
                <a:cs typeface="나눔고딕"/>
              </a:rPr>
              <a:t>40</a:t>
            </a:r>
            <a:r>
              <a:rPr lang="ko-KR" altLang="en-US" i="1" dirty="0">
                <a:latin typeface="나눔고딕"/>
                <a:ea typeface="나눔고딕"/>
                <a:cs typeface="나눔고딕"/>
              </a:rPr>
              <a:t>분 제한으로 돌아갈 수 있습니다</a:t>
            </a:r>
            <a:r>
              <a:rPr lang="en-US" i="1" dirty="0">
                <a:latin typeface="나눔고딕"/>
                <a:ea typeface="나눔고딕"/>
                <a:cs typeface="나눔고딕"/>
              </a:rPr>
              <a:t>.)</a:t>
            </a:r>
            <a:r>
              <a:rPr lang="en-US" dirty="0">
                <a:latin typeface="나눔고딕"/>
                <a:ea typeface="나눔고딕"/>
                <a:cs typeface="나눔고딕"/>
              </a:rPr>
              <a:t> </a:t>
            </a:r>
          </a:p>
          <a:p>
            <a:pPr marL="457200" lvl="1" indent="0">
              <a:spcBef>
                <a:spcPts val="0"/>
              </a:spcBef>
              <a:buSzPts val="2800"/>
              <a:buNone/>
            </a:pPr>
            <a:endParaRPr lang="en-US" altLang="ko-KR" dirty="0">
              <a:latin typeface="나눔고딕"/>
              <a:ea typeface="나눔고딕"/>
              <a:cs typeface="나눔고딕"/>
            </a:endParaRPr>
          </a:p>
          <a:p>
            <a:pPr marL="800100" lvl="1">
              <a:buSzPts val="2400"/>
              <a:buFont typeface="Wingdings" charset="2"/>
              <a:buChar char="Ø"/>
            </a:pPr>
            <a:r>
              <a:rPr lang="en-US" altLang="ko-KR" dirty="0" err="1">
                <a:latin typeface="나눔고딕"/>
                <a:ea typeface="나눔고딕"/>
                <a:cs typeface="나눔고딕"/>
              </a:rPr>
              <a:t>Edu</a:t>
            </a:r>
            <a:r>
              <a:rPr lang="ko-KR" altLang="en-US" dirty="0">
                <a:latin typeface="나눔고딕"/>
                <a:ea typeface="나눔고딕"/>
                <a:cs typeface="나눔고딕"/>
              </a:rPr>
              <a:t>나 </a:t>
            </a:r>
            <a:r>
              <a:rPr lang="en-US" altLang="ko-KR" dirty="0">
                <a:latin typeface="나눔고딕"/>
                <a:ea typeface="나눔고딕"/>
                <a:cs typeface="나눔고딕"/>
              </a:rPr>
              <a:t>org</a:t>
            </a:r>
            <a:r>
              <a:rPr lang="ko-KR" altLang="en-US" dirty="0">
                <a:latin typeface="나눔고딕"/>
                <a:ea typeface="나눔고딕"/>
                <a:cs typeface="나눔고딕"/>
              </a:rPr>
              <a:t>계정이 없으신 분은 아래 링크로 가서 </a:t>
            </a:r>
            <a:r>
              <a:rPr lang="en-US" altLang="ko-KR" dirty="0">
                <a:latin typeface="나눔고딕"/>
                <a:ea typeface="나눔고딕"/>
                <a:cs typeface="나눔고딕"/>
              </a:rPr>
              <a:t>NAKS </a:t>
            </a:r>
            <a:r>
              <a:rPr lang="ko-KR" altLang="en-US" dirty="0">
                <a:latin typeface="나눔고딕"/>
                <a:ea typeface="나눔고딕"/>
                <a:cs typeface="나눔고딕"/>
              </a:rPr>
              <a:t>이메일 계좌 신청을 해주세요</a:t>
            </a:r>
            <a:r>
              <a:rPr lang="en-US" altLang="ko-KR" dirty="0">
                <a:latin typeface="나눔고딕"/>
                <a:ea typeface="나눔고딕"/>
                <a:cs typeface="나눔고딕"/>
              </a:rPr>
              <a:t>.</a:t>
            </a:r>
          </a:p>
          <a:p>
            <a:pPr marL="457200" lvl="1" indent="0">
              <a:buSzPts val="2400"/>
              <a:buNone/>
            </a:pPr>
            <a:r>
              <a:rPr lang="en-US" dirty="0">
                <a:latin typeface="나눔고딕"/>
                <a:ea typeface="나눔고딕"/>
                <a:cs typeface="나눔고딕"/>
                <a:hlinkClick r:id="rId3"/>
              </a:rPr>
              <a:t>https://www.naks.org/jml/support-mainmenu-item/naks-email-request-main</a:t>
            </a:r>
            <a:endParaRPr lang="en-US" dirty="0">
              <a:latin typeface="나눔고딕"/>
              <a:ea typeface="나눔고딕"/>
              <a:cs typeface="나눔고딕"/>
            </a:endParaRPr>
          </a:p>
          <a:p>
            <a:pPr marL="457200" lvl="1" indent="0">
              <a:buSzPts val="2400"/>
              <a:buNone/>
            </a:pPr>
            <a:endParaRPr lang="en-US" dirty="0">
              <a:latin typeface="나눔고딕"/>
              <a:ea typeface="나눔고딕"/>
              <a:cs typeface="나눔고딕"/>
            </a:endParaRPr>
          </a:p>
          <a:p>
            <a:pPr marL="685800" lvl="1" indent="-228600">
              <a:buSzPts val="2400"/>
            </a:pPr>
            <a:endParaRPr lang="en-US" altLang="ko-KR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2. 1) Zoom 사용법 1                </a:t>
            </a:r>
            <a:endParaRPr sz="3600" b="1">
              <a:solidFill>
                <a:srgbClr val="00B050"/>
              </a:solidFill>
            </a:endParaRPr>
          </a:p>
        </p:txBody>
      </p:sp>
      <p:sp>
        <p:nvSpPr>
          <p:cNvPr id="114" name="Google Shape;114;p11"/>
          <p:cNvSpPr txBox="1">
            <a:spLocks noGrp="1"/>
          </p:cNvSpPr>
          <p:nvPr>
            <p:ph type="body" idx="1"/>
          </p:nvPr>
        </p:nvSpPr>
        <p:spPr>
          <a:xfrm>
            <a:off x="838200" y="11178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Zoom Set-up: Screen share</a:t>
            </a:r>
            <a:endParaRPr/>
          </a:p>
          <a:p>
            <a:pPr marL="971550" lvl="1" indent="-5143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ko-KR"/>
              <a:t>비디오 창 하단에 있는 메뉴에서 “share screen”선택 (중간, 초록색 버튼)</a:t>
            </a:r>
            <a:endParaRPr/>
          </a:p>
          <a:p>
            <a:pPr marL="971550" lvl="1" indent="-3619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71550" lvl="1" indent="-3619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ko-KR"/>
              <a:t>어느 화면을 share할 것인지 선택 </a:t>
            </a:r>
            <a:endParaRPr/>
          </a:p>
        </p:txBody>
      </p:sp>
      <p:pic>
        <p:nvPicPr>
          <p:cNvPr id="115" name="Google Shape;115;p11"/>
          <p:cNvPicPr preferRelativeResize="0"/>
          <p:nvPr/>
        </p:nvPicPr>
        <p:blipFill rotWithShape="1">
          <a:blip r:embed="rId3">
            <a:alphaModFix/>
          </a:blip>
          <a:srcRect l="25417" t="37185" r="43500" b="27260"/>
          <a:stretch/>
        </p:blipFill>
        <p:spPr>
          <a:xfrm>
            <a:off x="2258695" y="3264525"/>
            <a:ext cx="3789682" cy="24384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6" name="Google Shape;116;p11"/>
          <p:cNvPicPr preferRelativeResize="0"/>
          <p:nvPr/>
        </p:nvPicPr>
        <p:blipFill rotWithShape="1">
          <a:blip r:embed="rId4">
            <a:alphaModFix/>
          </a:blip>
          <a:srcRect l="25511" t="20499" r="35114" b="72935"/>
          <a:stretch/>
        </p:blipFill>
        <p:spPr>
          <a:xfrm>
            <a:off x="1883277" y="2074588"/>
            <a:ext cx="4800600" cy="450216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1"/>
          <p:cNvSpPr/>
          <p:nvPr/>
        </p:nvSpPr>
        <p:spPr>
          <a:xfrm>
            <a:off x="4616952" y="1939651"/>
            <a:ext cx="495299" cy="585153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1"/>
          <p:cNvSpPr/>
          <p:nvPr/>
        </p:nvSpPr>
        <p:spPr>
          <a:xfrm>
            <a:off x="6574415" y="3945276"/>
            <a:ext cx="4211400" cy="1812575"/>
          </a:xfrm>
          <a:prstGeom prst="wedgeRoundRectCallout">
            <a:avLst>
              <a:gd name="adj1" fmla="val -134152"/>
              <a:gd name="adj2" fmla="val 28412"/>
              <a:gd name="adj3" fmla="val 16667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ko-KR"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오디오도 같이 공유해야 하는 경우 (e.g.새 단어 오디오 듣기, youtube의 영상을 공유 등등)에는 “share computer sound”를 클릭해야 해요!</a:t>
            </a:r>
            <a:endParaRPr sz="2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1"/>
          <p:cNvSpPr/>
          <p:nvPr/>
        </p:nvSpPr>
        <p:spPr>
          <a:xfrm>
            <a:off x="2181220" y="5469025"/>
            <a:ext cx="808500" cy="2889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2. 1) Zoom 사용법 2                     </a:t>
            </a:r>
            <a:endParaRPr sz="3600" b="1">
              <a:solidFill>
                <a:srgbClr val="00B050"/>
              </a:solidFill>
            </a:endParaRPr>
          </a:p>
        </p:txBody>
      </p:sp>
      <p:sp>
        <p:nvSpPr>
          <p:cNvPr id="126" name="Google Shape;126;p12"/>
          <p:cNvSpPr txBox="1">
            <a:spLocks noGrp="1"/>
          </p:cNvSpPr>
          <p:nvPr>
            <p:ph type="body" idx="1"/>
          </p:nvPr>
        </p:nvSpPr>
        <p:spPr>
          <a:xfrm>
            <a:off x="838200" y="1508763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ko-KR"/>
              <a:t>파워포인트 share할 경우, 왼쪽 하단의 펜을 클릭하면 준비된 슬라이드를 보면 설명할 수 있어요.</a:t>
            </a:r>
            <a:endParaRPr/>
          </a:p>
          <a:p>
            <a:pPr marL="685800" lvl="1" indent="-762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457200" lvl="1" indent="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457200" lvl="1" indent="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ko-KR"/>
              <a:t>펜마우스, 컴퓨터 펜(e.g. XP Pen, Pen tablet, Pen mouse)등이 있으면 더 편하게 글씨를 쓸 수 있어요.</a:t>
            </a:r>
            <a:endParaRPr/>
          </a:p>
        </p:txBody>
      </p:sp>
      <p:pic>
        <p:nvPicPr>
          <p:cNvPr id="127" name="Google Shape;127;p12"/>
          <p:cNvPicPr preferRelativeResize="0"/>
          <p:nvPr/>
        </p:nvPicPr>
        <p:blipFill rotWithShape="1">
          <a:blip r:embed="rId3">
            <a:alphaModFix/>
          </a:blip>
          <a:srcRect t="47300" r="51132"/>
          <a:stretch/>
        </p:blipFill>
        <p:spPr>
          <a:xfrm>
            <a:off x="1796693" y="2290762"/>
            <a:ext cx="3752850" cy="2276475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2"/>
          <p:cNvPicPr preferRelativeResize="0"/>
          <p:nvPr/>
        </p:nvPicPr>
        <p:blipFill rotWithShape="1">
          <a:blip r:embed="rId4">
            <a:alphaModFix/>
          </a:blip>
          <a:srcRect t="44753" r="51132" b="10778"/>
          <a:stretch/>
        </p:blipFill>
        <p:spPr>
          <a:xfrm>
            <a:off x="6969865" y="2323734"/>
            <a:ext cx="3752850" cy="1920883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9" name="Google Shape;129;p12"/>
          <p:cNvSpPr/>
          <p:nvPr/>
        </p:nvSpPr>
        <p:spPr>
          <a:xfrm>
            <a:off x="6020612" y="3139353"/>
            <a:ext cx="646075" cy="289647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2"/>
          <p:cNvSpPr/>
          <p:nvPr/>
        </p:nvSpPr>
        <p:spPr>
          <a:xfrm>
            <a:off x="650185" y="5000478"/>
            <a:ext cx="626165" cy="71044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20338"/>
                </a:moveTo>
                <a:lnTo>
                  <a:pt x="60000" y="20338"/>
                </a:lnTo>
                <a:cubicBezTo>
                  <a:pt x="84853" y="20338"/>
                  <a:pt x="105000" y="38095"/>
                  <a:pt x="105000" y="60000"/>
                </a:cubicBezTo>
                <a:cubicBezTo>
                  <a:pt x="105000" y="81905"/>
                  <a:pt x="84853" y="99662"/>
                  <a:pt x="60000" y="99662"/>
                </a:cubicBezTo>
                <a:cubicBezTo>
                  <a:pt x="35147" y="99662"/>
                  <a:pt x="15000" y="81905"/>
                  <a:pt x="15000" y="60000"/>
                </a:cubicBezTo>
                <a:cubicBezTo>
                  <a:pt x="15000" y="38095"/>
                  <a:pt x="35147" y="20338"/>
                  <a:pt x="60000" y="20338"/>
                </a:cubicBezTo>
                <a:close/>
              </a:path>
              <a:path w="120000" h="120000" fill="darken" extrusionOk="0">
                <a:moveTo>
                  <a:pt x="60000" y="20338"/>
                </a:moveTo>
                <a:lnTo>
                  <a:pt x="60000" y="20338"/>
                </a:lnTo>
                <a:cubicBezTo>
                  <a:pt x="84853" y="20338"/>
                  <a:pt x="105000" y="38095"/>
                  <a:pt x="105000" y="60000"/>
                </a:cubicBezTo>
                <a:cubicBezTo>
                  <a:pt x="105000" y="81905"/>
                  <a:pt x="84853" y="99662"/>
                  <a:pt x="60000" y="99662"/>
                </a:cubicBezTo>
                <a:cubicBezTo>
                  <a:pt x="35147" y="99662"/>
                  <a:pt x="15000" y="81905"/>
                  <a:pt x="15000" y="60000"/>
                </a:cubicBezTo>
                <a:cubicBezTo>
                  <a:pt x="15000" y="38095"/>
                  <a:pt x="35147" y="20338"/>
                  <a:pt x="60000" y="20338"/>
                </a:cubicBezTo>
                <a:close/>
                <a:moveTo>
                  <a:pt x="60000" y="22817"/>
                </a:moveTo>
                <a:cubicBezTo>
                  <a:pt x="64660" y="22817"/>
                  <a:pt x="68438" y="26146"/>
                  <a:pt x="68438" y="30254"/>
                </a:cubicBezTo>
                <a:cubicBezTo>
                  <a:pt x="68438" y="34361"/>
                  <a:pt x="64660" y="37690"/>
                  <a:pt x="60000" y="37690"/>
                </a:cubicBezTo>
                <a:cubicBezTo>
                  <a:pt x="55340" y="37690"/>
                  <a:pt x="51563" y="34361"/>
                  <a:pt x="51563" y="30254"/>
                </a:cubicBezTo>
                <a:cubicBezTo>
                  <a:pt x="51563" y="26146"/>
                  <a:pt x="55340" y="22817"/>
                  <a:pt x="60000" y="22817"/>
                </a:cubicBezTo>
                <a:moveTo>
                  <a:pt x="43125" y="45127"/>
                </a:moveTo>
                <a:lnTo>
                  <a:pt x="43125" y="50085"/>
                </a:lnTo>
                <a:lnTo>
                  <a:pt x="51563" y="50085"/>
                </a:lnTo>
                <a:lnTo>
                  <a:pt x="51563" y="84789"/>
                </a:lnTo>
                <a:lnTo>
                  <a:pt x="43125" y="84789"/>
                </a:lnTo>
                <a:lnTo>
                  <a:pt x="43125" y="89746"/>
                </a:lnTo>
                <a:lnTo>
                  <a:pt x="76875" y="89746"/>
                </a:lnTo>
                <a:lnTo>
                  <a:pt x="76875" y="84789"/>
                </a:lnTo>
                <a:lnTo>
                  <a:pt x="68438" y="84789"/>
                </a:lnTo>
                <a:lnTo>
                  <a:pt x="68438" y="45127"/>
                </a:lnTo>
                <a:close/>
              </a:path>
              <a:path w="120000" h="120000" fill="lighten" extrusionOk="0">
                <a:moveTo>
                  <a:pt x="60000" y="22817"/>
                </a:moveTo>
                <a:cubicBezTo>
                  <a:pt x="64660" y="22817"/>
                  <a:pt x="68438" y="26146"/>
                  <a:pt x="68438" y="30254"/>
                </a:cubicBezTo>
                <a:cubicBezTo>
                  <a:pt x="68438" y="34361"/>
                  <a:pt x="64660" y="37690"/>
                  <a:pt x="60000" y="37690"/>
                </a:cubicBezTo>
                <a:cubicBezTo>
                  <a:pt x="55340" y="37690"/>
                  <a:pt x="51563" y="34361"/>
                  <a:pt x="51563" y="30254"/>
                </a:cubicBezTo>
                <a:cubicBezTo>
                  <a:pt x="51563" y="26146"/>
                  <a:pt x="55340" y="22817"/>
                  <a:pt x="60000" y="22817"/>
                </a:cubicBezTo>
                <a:moveTo>
                  <a:pt x="43125" y="45127"/>
                </a:moveTo>
                <a:lnTo>
                  <a:pt x="68438" y="45127"/>
                </a:lnTo>
                <a:lnTo>
                  <a:pt x="68438" y="84789"/>
                </a:lnTo>
                <a:lnTo>
                  <a:pt x="76875" y="84789"/>
                </a:lnTo>
                <a:lnTo>
                  <a:pt x="76875" y="89746"/>
                </a:lnTo>
                <a:lnTo>
                  <a:pt x="43125" y="89746"/>
                </a:lnTo>
                <a:lnTo>
                  <a:pt x="43125" y="84789"/>
                </a:lnTo>
                <a:lnTo>
                  <a:pt x="51563" y="84789"/>
                </a:lnTo>
                <a:lnTo>
                  <a:pt x="51563" y="50085"/>
                </a:lnTo>
                <a:lnTo>
                  <a:pt x="43125" y="50085"/>
                </a:lnTo>
                <a:close/>
              </a:path>
              <a:path w="120000" h="120000" fill="none" extrusionOk="0">
                <a:moveTo>
                  <a:pt x="60000" y="20338"/>
                </a:moveTo>
                <a:lnTo>
                  <a:pt x="60000" y="20338"/>
                </a:lnTo>
                <a:cubicBezTo>
                  <a:pt x="84853" y="20338"/>
                  <a:pt x="105000" y="38095"/>
                  <a:pt x="105000" y="60000"/>
                </a:cubicBezTo>
                <a:cubicBezTo>
                  <a:pt x="105000" y="81905"/>
                  <a:pt x="84853" y="99662"/>
                  <a:pt x="60000" y="99662"/>
                </a:cubicBezTo>
                <a:cubicBezTo>
                  <a:pt x="35147" y="99662"/>
                  <a:pt x="15000" y="81905"/>
                  <a:pt x="15000" y="60000"/>
                </a:cubicBezTo>
                <a:cubicBezTo>
                  <a:pt x="15000" y="38095"/>
                  <a:pt x="35147" y="20338"/>
                  <a:pt x="60000" y="20338"/>
                </a:cubicBezTo>
                <a:close/>
                <a:moveTo>
                  <a:pt x="60000" y="22817"/>
                </a:moveTo>
                <a:cubicBezTo>
                  <a:pt x="64660" y="22817"/>
                  <a:pt x="68438" y="26146"/>
                  <a:pt x="68438" y="30254"/>
                </a:cubicBezTo>
                <a:cubicBezTo>
                  <a:pt x="68438" y="34361"/>
                  <a:pt x="64660" y="37690"/>
                  <a:pt x="60000" y="37690"/>
                </a:cubicBezTo>
                <a:cubicBezTo>
                  <a:pt x="55340" y="37690"/>
                  <a:pt x="51563" y="34361"/>
                  <a:pt x="51563" y="30254"/>
                </a:cubicBezTo>
                <a:cubicBezTo>
                  <a:pt x="51563" y="26146"/>
                  <a:pt x="55340" y="22817"/>
                  <a:pt x="60000" y="22817"/>
                </a:cubicBezTo>
                <a:moveTo>
                  <a:pt x="43125" y="45127"/>
                </a:moveTo>
                <a:lnTo>
                  <a:pt x="68438" y="45127"/>
                </a:lnTo>
                <a:lnTo>
                  <a:pt x="68438" y="84789"/>
                </a:lnTo>
                <a:lnTo>
                  <a:pt x="76875" y="84789"/>
                </a:lnTo>
                <a:lnTo>
                  <a:pt x="76875" y="89746"/>
                </a:lnTo>
                <a:lnTo>
                  <a:pt x="43125" y="89746"/>
                </a:lnTo>
                <a:lnTo>
                  <a:pt x="43125" y="84789"/>
                </a:lnTo>
                <a:lnTo>
                  <a:pt x="51563" y="84789"/>
                </a:lnTo>
                <a:lnTo>
                  <a:pt x="51563" y="50085"/>
                </a:lnTo>
                <a:lnTo>
                  <a:pt x="43125" y="50085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3"/>
          <p:cNvSpPr txBox="1">
            <a:spLocks noGrp="1"/>
          </p:cNvSpPr>
          <p:nvPr>
            <p:ph type="title"/>
          </p:nvPr>
        </p:nvSpPr>
        <p:spPr>
          <a:xfrm>
            <a:off x="838200" y="5800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2. 1) Zoom 사용법 3                      </a:t>
            </a:r>
            <a:endParaRPr sz="3600" b="1">
              <a:solidFill>
                <a:srgbClr val="00B050"/>
              </a:solidFill>
            </a:endParaRPr>
          </a:p>
        </p:txBody>
      </p:sp>
      <p:sp>
        <p:nvSpPr>
          <p:cNvPr id="137" name="Google Shape;137;p13"/>
          <p:cNvSpPr txBox="1">
            <a:spLocks noGrp="1"/>
          </p:cNvSpPr>
          <p:nvPr>
            <p:ph type="body" idx="1"/>
          </p:nvPr>
        </p:nvSpPr>
        <p:spPr>
          <a:xfrm>
            <a:off x="838200" y="125340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ko-KR"/>
              <a:t>화면 share할 때 white board를 선택하면 칠판에 쓰는 것 같이 할 수 있어요.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ko-KR"/>
              <a:t>Sharing 끝내기: 모든 설명이 끝나면 화면 상단에 있는 “stop share”클릭</a:t>
            </a:r>
            <a:endParaRPr/>
          </a:p>
        </p:txBody>
      </p:sp>
      <p:pic>
        <p:nvPicPr>
          <p:cNvPr id="138" name="Google Shape;138;p13"/>
          <p:cNvPicPr preferRelativeResize="0"/>
          <p:nvPr/>
        </p:nvPicPr>
        <p:blipFill rotWithShape="1">
          <a:blip r:embed="rId3">
            <a:alphaModFix/>
          </a:blip>
          <a:srcRect l="24766" t="41805" r="24452" b="46112"/>
          <a:stretch/>
        </p:blipFill>
        <p:spPr>
          <a:xfrm>
            <a:off x="1762391" y="4922632"/>
            <a:ext cx="5391566" cy="721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3"/>
          <p:cNvPicPr preferRelativeResize="0"/>
          <p:nvPr/>
        </p:nvPicPr>
        <p:blipFill rotWithShape="1">
          <a:blip r:embed="rId4">
            <a:alphaModFix/>
          </a:blip>
          <a:srcRect l="20547" t="7221" r="23984" b="38195"/>
          <a:stretch/>
        </p:blipFill>
        <p:spPr>
          <a:xfrm>
            <a:off x="5870919" y="1845812"/>
            <a:ext cx="3428586" cy="1897794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0" name="Google Shape;140;p13"/>
          <p:cNvPicPr preferRelativeResize="0"/>
          <p:nvPr/>
        </p:nvPicPr>
        <p:blipFill rotWithShape="1">
          <a:blip r:embed="rId5">
            <a:alphaModFix/>
          </a:blip>
          <a:srcRect l="30547" t="16528" r="12188" b="22500"/>
          <a:stretch/>
        </p:blipFill>
        <p:spPr>
          <a:xfrm>
            <a:off x="1938722" y="1835462"/>
            <a:ext cx="3262906" cy="1954182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1" name="Google Shape;141;p13"/>
          <p:cNvSpPr/>
          <p:nvPr/>
        </p:nvSpPr>
        <p:spPr>
          <a:xfrm>
            <a:off x="4694581" y="5349841"/>
            <a:ext cx="1401418" cy="509518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7228037" y="4721821"/>
            <a:ext cx="4820479" cy="902616"/>
          </a:xfrm>
          <a:prstGeom prst="wedgeEllipseCallout">
            <a:avLst>
              <a:gd name="adj1" fmla="val -75660"/>
              <a:gd name="adj2" fmla="val 40069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ko-K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처음 Video conferencing화면으로 돌아가요.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1669923" y="1929743"/>
            <a:ext cx="1653210" cy="1244624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4538397" y="3619591"/>
            <a:ext cx="772561" cy="227329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3"/>
          <p:cNvSpPr/>
          <p:nvPr/>
        </p:nvSpPr>
        <p:spPr>
          <a:xfrm>
            <a:off x="5118620" y="2605098"/>
            <a:ext cx="646075" cy="289647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3"/>
          <p:cNvSpPr/>
          <p:nvPr/>
        </p:nvSpPr>
        <p:spPr>
          <a:xfrm>
            <a:off x="8901825" y="2740578"/>
            <a:ext cx="3018625" cy="902616"/>
          </a:xfrm>
          <a:prstGeom prst="wedgeEllipseCallout">
            <a:avLst>
              <a:gd name="adj1" fmla="val -49856"/>
              <a:gd name="adj2" fmla="val -96065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ko-K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상단에 있는 tool을 이용해서 글을 써요.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"/>
          <p:cNvSpPr txBox="1">
            <a:spLocks noGrp="1"/>
          </p:cNvSpPr>
          <p:nvPr>
            <p:ph type="title"/>
          </p:nvPr>
        </p:nvSpPr>
        <p:spPr>
          <a:xfrm>
            <a:off x="838200" y="31375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2. 1) Zoom 사용법 4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3600" b="1">
              <a:solidFill>
                <a:srgbClr val="00B050"/>
              </a:solidFill>
            </a:endParaRPr>
          </a:p>
        </p:txBody>
      </p:sp>
      <p:sp>
        <p:nvSpPr>
          <p:cNvPr id="153" name="Google Shape;153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Set-up: Screen Share기능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한 사람씩 돌아가면서 읽기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ko-KR"/>
              <a:t>읽을 사람을 지명해주세요. (소리 엉킴 방지)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기사를 공유하여 시간을 주고 읽기 문제 풀기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ko-KR"/>
              <a:t>Google Classroom의 Quiz Assignment와 같은 form을 이용해도 좋아요.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ko-KR"/>
              <a:t>2. 1) Zoom 사용법 5</a:t>
            </a:r>
            <a:endParaRPr sz="3600" b="1">
              <a:solidFill>
                <a:srgbClr val="00B050"/>
              </a:solidFill>
            </a:endParaRPr>
          </a:p>
        </p:txBody>
      </p:sp>
      <p:sp>
        <p:nvSpPr>
          <p:cNvPr id="160" name="Google Shape;160;p14"/>
          <p:cNvSpPr txBox="1">
            <a:spLocks noGrp="1"/>
          </p:cNvSpPr>
          <p:nvPr>
            <p:ph type="body" idx="1"/>
          </p:nvPr>
        </p:nvSpPr>
        <p:spPr>
          <a:xfrm>
            <a:off x="838200" y="143715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Set up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ko-KR"/>
              <a:t>가능한  활동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ko-KR"/>
              <a:t>같이 오디오를 듣고 따라 읽어보기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ko-KR"/>
              <a:t>같이 오디오를 듣고 교과서에 있는 듣기 문제 풀기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ko-KR"/>
              <a:t>같이 동영상을 보고 듣기 문제 풀기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61" name="Google Shape;161;p14"/>
          <p:cNvPicPr preferRelativeResize="0"/>
          <p:nvPr/>
        </p:nvPicPr>
        <p:blipFill rotWithShape="1">
          <a:blip r:embed="rId3">
            <a:alphaModFix/>
          </a:blip>
          <a:srcRect t="76501"/>
          <a:stretch/>
        </p:blipFill>
        <p:spPr>
          <a:xfrm>
            <a:off x="1022208" y="2435225"/>
            <a:ext cx="2745458" cy="447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6702" y="2379105"/>
            <a:ext cx="2625090" cy="1476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69036" y="2384185"/>
            <a:ext cx="2625090" cy="1476613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4"/>
          <p:cNvSpPr/>
          <p:nvPr/>
        </p:nvSpPr>
        <p:spPr>
          <a:xfrm>
            <a:off x="7792332" y="3355176"/>
            <a:ext cx="529520" cy="236299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4"/>
          <p:cNvSpPr txBox="1"/>
          <p:nvPr/>
        </p:nvSpPr>
        <p:spPr>
          <a:xfrm>
            <a:off x="1631138" y="2933064"/>
            <a:ext cx="19526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ko-K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Screen 클릭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4"/>
          <p:cNvSpPr txBox="1"/>
          <p:nvPr/>
        </p:nvSpPr>
        <p:spPr>
          <a:xfrm>
            <a:off x="4544818" y="3912228"/>
            <a:ext cx="22888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ko-K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Screen 창이 뜸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4"/>
          <p:cNvSpPr txBox="1"/>
          <p:nvPr/>
        </p:nvSpPr>
        <p:spPr>
          <a:xfrm>
            <a:off x="7865251" y="3893498"/>
            <a:ext cx="22888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ko-K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Computer audio 클릭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4"/>
          <p:cNvSpPr/>
          <p:nvPr/>
        </p:nvSpPr>
        <p:spPr>
          <a:xfrm>
            <a:off x="1897874" y="2583617"/>
            <a:ext cx="762000" cy="362903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4"/>
          <p:cNvSpPr/>
          <p:nvPr/>
        </p:nvSpPr>
        <p:spPr>
          <a:xfrm>
            <a:off x="8057092" y="1086645"/>
            <a:ext cx="3848594" cy="1208086"/>
          </a:xfrm>
          <a:prstGeom prst="wedgeEllipseCallout">
            <a:avLst>
              <a:gd name="adj1" fmla="val -44172"/>
              <a:gd name="adj2" fmla="val 78606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ko-K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이것을 클릭하지 않으면 선생님께서 플레이한 오디오 소리를 학생들이 들을 수 없어요!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4"/>
          <p:cNvSpPr/>
          <p:nvPr/>
        </p:nvSpPr>
        <p:spPr>
          <a:xfrm>
            <a:off x="3952208" y="2439434"/>
            <a:ext cx="361594" cy="261453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4"/>
          <p:cNvSpPr/>
          <p:nvPr/>
        </p:nvSpPr>
        <p:spPr>
          <a:xfrm>
            <a:off x="7154617" y="2435225"/>
            <a:ext cx="361594" cy="261453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2188</Words>
  <Application>Microsoft Macintosh PowerPoint</Application>
  <PresentationFormat>Widescreen</PresentationFormat>
  <Paragraphs>302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나눔고딕</vt:lpstr>
      <vt:lpstr>Noto Sans Symbols</vt:lpstr>
      <vt:lpstr>Arial</vt:lpstr>
      <vt:lpstr>Calibri</vt:lpstr>
      <vt:lpstr>Trebuchet MS</vt:lpstr>
      <vt:lpstr>Wingdings</vt:lpstr>
      <vt:lpstr>Office Theme</vt:lpstr>
      <vt:lpstr>           NAKS  온라인 수업 가이드 북 </vt:lpstr>
      <vt:lpstr>목차</vt:lpstr>
      <vt:lpstr>1. 필요한 기기, 도구</vt:lpstr>
      <vt:lpstr>2. 앱 준비     1) Zoom앱 설치 1</vt:lpstr>
      <vt:lpstr>2. 1) Zoom 사용법 1                </vt:lpstr>
      <vt:lpstr>2. 1) Zoom 사용법 2                     </vt:lpstr>
      <vt:lpstr>2. 1) Zoom 사용법 3                      </vt:lpstr>
      <vt:lpstr>2. 1) Zoom 사용법 4 </vt:lpstr>
      <vt:lpstr>2. 1) Zoom 사용법 5</vt:lpstr>
      <vt:lpstr>2. 1) Zoom 사용법 6-1 </vt:lpstr>
      <vt:lpstr>2. 1) Zoom 사용법 6-2</vt:lpstr>
      <vt:lpstr>2. 1) Zoom 사용법 7  </vt:lpstr>
      <vt:lpstr>2.1) Zoom 사용법 8 </vt:lpstr>
      <vt:lpstr>2. 1) Zoom 사용법 9</vt:lpstr>
      <vt:lpstr>2. 1) Zoom 사용법 10 </vt:lpstr>
      <vt:lpstr>2. 1) Zoom 사용법 11</vt:lpstr>
      <vt:lpstr>2. 2) Google Classroom 세팅: 사용하기 전 할 일</vt:lpstr>
      <vt:lpstr>2. 2) Google Classroom 세팅: 수업용 학급 만들기</vt:lpstr>
      <vt:lpstr>2. 2) Google Classroom 세팅:  학생 초대하기</vt:lpstr>
      <vt:lpstr>2. 2) Google Classroom 세팅: 수업용 과제 올리기 1 </vt:lpstr>
      <vt:lpstr>2. 2) Google Classroom 세팅: 수업용 과제 올리기 2</vt:lpstr>
      <vt:lpstr>2. 2) Google Classroom 세팅: 수업용 과제 올리기 3</vt:lpstr>
      <vt:lpstr>2. 2) Google Classroom: PPT에 음성 강의 내용 삽입하기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기타: Online Learning Tools 1</vt:lpstr>
      <vt:lpstr>3. 기타: Online Learning Tools 2</vt:lpstr>
      <vt:lpstr>3. 기타: Online Learning Tools 3</vt:lpstr>
      <vt:lpstr>3. 기타:  Online Learning Tools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NAKS  온라인 수업 가이드 북 </dc:title>
  <dc:creator>Suh Hee</dc:creator>
  <cp:lastModifiedBy>Oh,Sunmi</cp:lastModifiedBy>
  <cp:revision>6</cp:revision>
  <dcterms:created xsi:type="dcterms:W3CDTF">2020-03-25T16:08:26Z</dcterms:created>
  <dcterms:modified xsi:type="dcterms:W3CDTF">2020-07-23T19:28:36Z</dcterms:modified>
</cp:coreProperties>
</file>